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29"/>
  </p:notesMasterIdLst>
  <p:sldIdLst>
    <p:sldId id="313" r:id="rId5"/>
    <p:sldId id="308" r:id="rId6"/>
    <p:sldId id="307" r:id="rId7"/>
    <p:sldId id="340" r:id="rId8"/>
    <p:sldId id="310" r:id="rId9"/>
    <p:sldId id="314" r:id="rId10"/>
    <p:sldId id="315" r:id="rId11"/>
    <p:sldId id="316" r:id="rId12"/>
    <p:sldId id="317" r:id="rId13"/>
    <p:sldId id="326" r:id="rId14"/>
    <p:sldId id="327" r:id="rId15"/>
    <p:sldId id="328" r:id="rId16"/>
    <p:sldId id="329" r:id="rId17"/>
    <p:sldId id="330" r:id="rId18"/>
    <p:sldId id="331" r:id="rId19"/>
    <p:sldId id="332" r:id="rId20"/>
    <p:sldId id="333" r:id="rId21"/>
    <p:sldId id="334" r:id="rId22"/>
    <p:sldId id="335" r:id="rId23"/>
    <p:sldId id="336" r:id="rId24"/>
    <p:sldId id="338" r:id="rId25"/>
    <p:sldId id="339" r:id="rId26"/>
    <p:sldId id="311" r:id="rId27"/>
    <p:sldId id="312" r:id="rId28"/>
  </p:sldIdLst>
  <p:sldSz cx="12192000" cy="6858000"/>
  <p:notesSz cx="6858000" cy="9144000"/>
  <p:defaultTextStyle>
    <a:defPPr>
      <a:defRPr lang="en-US"/>
    </a:defPPr>
    <a:lvl1pPr marL="0" algn="l" defTabSz="882816" rtl="0" eaLnBrk="1" latinLnBrk="0" hangingPunct="1">
      <a:defRPr sz="1738" kern="1200">
        <a:solidFill>
          <a:schemeClr val="tx1"/>
        </a:solidFill>
        <a:latin typeface="+mn-lt"/>
        <a:ea typeface="+mn-ea"/>
        <a:cs typeface="+mn-cs"/>
      </a:defRPr>
    </a:lvl1pPr>
    <a:lvl2pPr marL="441407" algn="l" defTabSz="882816" rtl="0" eaLnBrk="1" latinLnBrk="0" hangingPunct="1">
      <a:defRPr sz="1738" kern="1200">
        <a:solidFill>
          <a:schemeClr val="tx1"/>
        </a:solidFill>
        <a:latin typeface="+mn-lt"/>
        <a:ea typeface="+mn-ea"/>
        <a:cs typeface="+mn-cs"/>
      </a:defRPr>
    </a:lvl2pPr>
    <a:lvl3pPr marL="882816" algn="l" defTabSz="882816" rtl="0" eaLnBrk="1" latinLnBrk="0" hangingPunct="1">
      <a:defRPr sz="1738" kern="1200">
        <a:solidFill>
          <a:schemeClr val="tx1"/>
        </a:solidFill>
        <a:latin typeface="+mn-lt"/>
        <a:ea typeface="+mn-ea"/>
        <a:cs typeface="+mn-cs"/>
      </a:defRPr>
    </a:lvl3pPr>
    <a:lvl4pPr marL="1324222" algn="l" defTabSz="882816" rtl="0" eaLnBrk="1" latinLnBrk="0" hangingPunct="1">
      <a:defRPr sz="1738" kern="1200">
        <a:solidFill>
          <a:schemeClr val="tx1"/>
        </a:solidFill>
        <a:latin typeface="+mn-lt"/>
        <a:ea typeface="+mn-ea"/>
        <a:cs typeface="+mn-cs"/>
      </a:defRPr>
    </a:lvl4pPr>
    <a:lvl5pPr marL="1765630" algn="l" defTabSz="882816" rtl="0" eaLnBrk="1" latinLnBrk="0" hangingPunct="1">
      <a:defRPr sz="1738" kern="1200">
        <a:solidFill>
          <a:schemeClr val="tx1"/>
        </a:solidFill>
        <a:latin typeface="+mn-lt"/>
        <a:ea typeface="+mn-ea"/>
        <a:cs typeface="+mn-cs"/>
      </a:defRPr>
    </a:lvl5pPr>
    <a:lvl6pPr marL="2207038" algn="l" defTabSz="882816" rtl="0" eaLnBrk="1" latinLnBrk="0" hangingPunct="1">
      <a:defRPr sz="1738" kern="1200">
        <a:solidFill>
          <a:schemeClr val="tx1"/>
        </a:solidFill>
        <a:latin typeface="+mn-lt"/>
        <a:ea typeface="+mn-ea"/>
        <a:cs typeface="+mn-cs"/>
      </a:defRPr>
    </a:lvl6pPr>
    <a:lvl7pPr marL="2648446" algn="l" defTabSz="882816" rtl="0" eaLnBrk="1" latinLnBrk="0" hangingPunct="1">
      <a:defRPr sz="1738" kern="1200">
        <a:solidFill>
          <a:schemeClr val="tx1"/>
        </a:solidFill>
        <a:latin typeface="+mn-lt"/>
        <a:ea typeface="+mn-ea"/>
        <a:cs typeface="+mn-cs"/>
      </a:defRPr>
    </a:lvl7pPr>
    <a:lvl8pPr marL="3089853" algn="l" defTabSz="882816" rtl="0" eaLnBrk="1" latinLnBrk="0" hangingPunct="1">
      <a:defRPr sz="1738" kern="1200">
        <a:solidFill>
          <a:schemeClr val="tx1"/>
        </a:solidFill>
        <a:latin typeface="+mn-lt"/>
        <a:ea typeface="+mn-ea"/>
        <a:cs typeface="+mn-cs"/>
      </a:defRPr>
    </a:lvl8pPr>
    <a:lvl9pPr marL="3531260" algn="l" defTabSz="882816" rtl="0" eaLnBrk="1" latinLnBrk="0" hangingPunct="1">
      <a:defRPr sz="173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7" userDrawn="1">
          <p15:clr>
            <a:srgbClr val="A4A3A4"/>
          </p15:clr>
        </p15:guide>
        <p15:guide id="3" orient="horz" pos="316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639" autoAdjust="0"/>
    <p:restoredTop sz="96405" autoAdjust="0"/>
  </p:normalViewPr>
  <p:slideViewPr>
    <p:cSldViewPr snapToGrid="0">
      <p:cViewPr varScale="1">
        <p:scale>
          <a:sx n="97" d="100"/>
          <a:sy n="97" d="100"/>
        </p:scale>
        <p:origin x="240" y="928"/>
      </p:cViewPr>
      <p:guideLst>
        <p:guide orient="horz" pos="1392"/>
        <p:guide pos="7057"/>
        <p:guide orient="horz" pos="316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7/16/23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882816" rtl="0" eaLnBrk="1" latinLnBrk="0" hangingPunct="1">
      <a:defRPr sz="1159" kern="1200">
        <a:solidFill>
          <a:schemeClr val="tx1"/>
        </a:solidFill>
        <a:latin typeface="+mn-lt"/>
        <a:ea typeface="+mn-ea"/>
        <a:cs typeface="+mn-cs"/>
      </a:defRPr>
    </a:lvl1pPr>
    <a:lvl2pPr marL="441407" algn="l" defTabSz="882816" rtl="0" eaLnBrk="1" latinLnBrk="0" hangingPunct="1">
      <a:defRPr sz="1159" kern="1200">
        <a:solidFill>
          <a:schemeClr val="tx1"/>
        </a:solidFill>
        <a:latin typeface="+mn-lt"/>
        <a:ea typeface="+mn-ea"/>
        <a:cs typeface="+mn-cs"/>
      </a:defRPr>
    </a:lvl2pPr>
    <a:lvl3pPr marL="882816" algn="l" defTabSz="882816" rtl="0" eaLnBrk="1" latinLnBrk="0" hangingPunct="1">
      <a:defRPr sz="1159" kern="1200">
        <a:solidFill>
          <a:schemeClr val="tx1"/>
        </a:solidFill>
        <a:latin typeface="+mn-lt"/>
        <a:ea typeface="+mn-ea"/>
        <a:cs typeface="+mn-cs"/>
      </a:defRPr>
    </a:lvl3pPr>
    <a:lvl4pPr marL="1324222" algn="l" defTabSz="882816" rtl="0" eaLnBrk="1" latinLnBrk="0" hangingPunct="1">
      <a:defRPr sz="1159" kern="1200">
        <a:solidFill>
          <a:schemeClr val="tx1"/>
        </a:solidFill>
        <a:latin typeface="+mn-lt"/>
        <a:ea typeface="+mn-ea"/>
        <a:cs typeface="+mn-cs"/>
      </a:defRPr>
    </a:lvl4pPr>
    <a:lvl5pPr marL="1765630" algn="l" defTabSz="882816" rtl="0" eaLnBrk="1" latinLnBrk="0" hangingPunct="1">
      <a:defRPr sz="1159" kern="1200">
        <a:solidFill>
          <a:schemeClr val="tx1"/>
        </a:solidFill>
        <a:latin typeface="+mn-lt"/>
        <a:ea typeface="+mn-ea"/>
        <a:cs typeface="+mn-cs"/>
      </a:defRPr>
    </a:lvl5pPr>
    <a:lvl6pPr marL="2207038" algn="l" defTabSz="882816" rtl="0" eaLnBrk="1" latinLnBrk="0" hangingPunct="1">
      <a:defRPr sz="1159" kern="1200">
        <a:solidFill>
          <a:schemeClr val="tx1"/>
        </a:solidFill>
        <a:latin typeface="+mn-lt"/>
        <a:ea typeface="+mn-ea"/>
        <a:cs typeface="+mn-cs"/>
      </a:defRPr>
    </a:lvl6pPr>
    <a:lvl7pPr marL="2648446" algn="l" defTabSz="882816" rtl="0" eaLnBrk="1" latinLnBrk="0" hangingPunct="1">
      <a:defRPr sz="1159" kern="1200">
        <a:solidFill>
          <a:schemeClr val="tx1"/>
        </a:solidFill>
        <a:latin typeface="+mn-lt"/>
        <a:ea typeface="+mn-ea"/>
        <a:cs typeface="+mn-cs"/>
      </a:defRPr>
    </a:lvl7pPr>
    <a:lvl8pPr marL="3089853" algn="l" defTabSz="882816" rtl="0" eaLnBrk="1" latinLnBrk="0" hangingPunct="1">
      <a:defRPr sz="1159" kern="1200">
        <a:solidFill>
          <a:schemeClr val="tx1"/>
        </a:solidFill>
        <a:latin typeface="+mn-lt"/>
        <a:ea typeface="+mn-ea"/>
        <a:cs typeface="+mn-cs"/>
      </a:defRPr>
    </a:lvl8pPr>
    <a:lvl9pPr marL="3531260" algn="l" defTabSz="882816" rtl="0" eaLnBrk="1" latinLnBrk="0" hangingPunct="1">
      <a:defRPr sz="115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59976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122364"/>
            <a:ext cx="9144000" cy="2387600"/>
          </a:xfrm>
        </p:spPr>
        <p:txBody>
          <a:bodyPr anchor="b"/>
          <a:lstStyle>
            <a:lvl1pPr algn="l">
              <a:defRPr sz="5781"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1" y="3602039"/>
            <a:ext cx="9144000" cy="1655761"/>
          </a:xfrm>
        </p:spPr>
        <p:txBody>
          <a:bodyPr/>
          <a:lstStyle>
            <a:lvl1pPr marL="0" indent="0" algn="l">
              <a:buNone/>
              <a:defRPr sz="2312"/>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1" y="1114052"/>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4"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4"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51"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51"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71"/>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3"/>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8" y="804675"/>
            <a:ext cx="4434840" cy="886968"/>
          </a:xfrm>
        </p:spPr>
        <p:txBody>
          <a:bodyPr anchor="b"/>
          <a:lstStyle>
            <a:lvl1pPr algn="l">
              <a:defRPr sz="5204"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1801369"/>
            <a:ext cx="4434840" cy="4754881"/>
          </a:xfrm>
        </p:spPr>
        <p:txBody>
          <a:bodyPr>
            <a:normAutofit/>
          </a:bodyPr>
          <a:lstStyle>
            <a:lvl1pPr marL="0" indent="0" algn="l">
              <a:lnSpc>
                <a:spcPct val="110000"/>
              </a:lnSpc>
              <a:buNone/>
              <a:defRPr sz="1927"/>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108961"/>
            <a:ext cx="5221223" cy="3447287"/>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6" y="301753"/>
            <a:ext cx="2459735"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4" y="301753"/>
            <a:ext cx="2459735"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2" y="407499"/>
            <a:ext cx="1952280"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8" y="1972581"/>
            <a:ext cx="2290064"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4"/>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7" y="4018982"/>
            <a:ext cx="3854162"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2" y="585217"/>
            <a:ext cx="5276087" cy="2276857"/>
          </a:xfrm>
        </p:spPr>
        <p:txBody>
          <a:bodyPr anchor="b"/>
          <a:lstStyle>
            <a:lvl1pPr algn="r">
              <a:defRPr sz="4625" b="1" cap="all" spc="385"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9" y="185953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4" y="31468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2" y="3127249"/>
            <a:ext cx="5276087" cy="1124712"/>
          </a:xfrm>
        </p:spPr>
        <p:txBody>
          <a:bodyPr/>
          <a:lstStyle>
            <a:lvl1pPr marL="0" indent="0" algn="r">
              <a:buNone/>
              <a:defRPr sz="1734">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083"/>
            </a:lvl1pPr>
            <a:lvl2pPr>
              <a:defRPr sz="2699"/>
            </a:lvl2pPr>
            <a:lvl3pPr>
              <a:defRPr sz="2312"/>
            </a:lvl3pPr>
            <a:lvl4pPr>
              <a:defRPr sz="1927"/>
            </a:lvl4pPr>
            <a:lvl5pPr>
              <a:defRPr sz="1927"/>
            </a:lvl5pPr>
            <a:lvl6pPr>
              <a:defRPr sz="1927"/>
            </a:lvl6pPr>
            <a:lvl7pPr>
              <a:defRPr sz="1927"/>
            </a:lvl7pPr>
            <a:lvl8pPr>
              <a:defRPr sz="1927"/>
            </a:lvl8pPr>
            <a:lvl9pPr>
              <a:defRPr sz="19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083"/>
            </a:lvl1pPr>
            <a:lvl2pPr marL="440529" indent="0">
              <a:buNone/>
              <a:defRPr sz="2699"/>
            </a:lvl2pPr>
            <a:lvl3pPr marL="881060" indent="0">
              <a:buNone/>
              <a:defRPr sz="2312"/>
            </a:lvl3pPr>
            <a:lvl4pPr marL="1321590" indent="0">
              <a:buNone/>
              <a:defRPr sz="1927"/>
            </a:lvl4pPr>
            <a:lvl5pPr marL="1762120" indent="0">
              <a:buNone/>
              <a:defRPr sz="1927"/>
            </a:lvl5pPr>
            <a:lvl6pPr marL="2202649" indent="0">
              <a:buNone/>
              <a:defRPr sz="1927"/>
            </a:lvl6pPr>
            <a:lvl7pPr marL="2643180" indent="0">
              <a:buNone/>
              <a:defRPr sz="1927"/>
            </a:lvl7pPr>
            <a:lvl8pPr marL="3083710" indent="0">
              <a:buNone/>
              <a:defRPr sz="1927"/>
            </a:lvl8pPr>
            <a:lvl9pPr marL="3524240" indent="0">
              <a:buNone/>
              <a:defRPr sz="1927"/>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9" y="594360"/>
            <a:ext cx="6272784" cy="2843785"/>
          </a:xfrm>
        </p:spPr>
        <p:txBody>
          <a:bodyPr anchor="b"/>
          <a:lstStyle>
            <a:lvl1pPr algn="l">
              <a:defRPr sz="5204"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9"/>
            <a:ext cx="5093208" cy="1197863"/>
          </a:xfrm>
        </p:spPr>
        <p:txBody>
          <a:bodyPr>
            <a:normAutofit/>
          </a:bodyPr>
          <a:lstStyle>
            <a:lvl1pPr marL="0" indent="0" algn="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3" y="3496324"/>
            <a:ext cx="0" cy="3352799"/>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3"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sz="1781"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3" y="3198267"/>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3" y="2530061"/>
            <a:ext cx="3707972" cy="3707970"/>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542"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7" y="585217"/>
            <a:ext cx="5833873" cy="2276857"/>
          </a:xfrm>
        </p:spPr>
        <p:txBody>
          <a:bodyPr anchor="b"/>
          <a:lstStyle>
            <a:lvl1pPr algn="r">
              <a:defRPr sz="5781" b="1" cap="all" spc="385"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7" y="3127250"/>
            <a:ext cx="5833873" cy="3118104"/>
          </a:xfrm>
        </p:spPr>
        <p:txBody>
          <a:bodyPr/>
          <a:lstStyle>
            <a:lvl1pPr marL="0" indent="0" algn="r">
              <a:buNone/>
              <a:defRPr sz="1734">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7" y="25309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9" y="6031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7" y="1665521"/>
            <a:ext cx="4266960" cy="4266969"/>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3" y="1335025"/>
            <a:ext cx="6190487" cy="1179575"/>
          </a:xfrm>
        </p:spPr>
        <p:txBody>
          <a:bodyPr lIns="91440" tIns="45720" rIns="91440" bIns="45720" anchor="b"/>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9"/>
            <a:ext cx="6190487" cy="3346704"/>
          </a:xfrm>
        </p:spPr>
        <p:txBody>
          <a:bodyPr/>
          <a:lstStyle>
            <a:lvl1pPr marL="0" indent="0">
              <a:lnSpc>
                <a:spcPct val="110000"/>
              </a:lnSpc>
              <a:buNone/>
              <a:defRPr sz="1927"/>
            </a:lvl1pPr>
            <a:lvl2pPr marL="220265">
              <a:defRPr sz="1734"/>
            </a:lvl2pPr>
            <a:lvl3pPr marL="440529">
              <a:defRPr sz="1542"/>
            </a:lvl3pPr>
            <a:lvl4pPr marL="660795">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5" y="621794"/>
            <a:ext cx="4114799"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1"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2" y="178001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463039"/>
            <a:ext cx="9144000" cy="2340865"/>
          </a:xfrm>
        </p:spPr>
        <p:txBody>
          <a:bodyPr anchor="b">
            <a:normAutofit/>
          </a:bodyPr>
          <a:lstStyle>
            <a:lvl1pPr algn="ctr">
              <a:defRPr sz="5781"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6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7" y="251584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5" y="2787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70" y="2633449"/>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5" y="3083341"/>
            <a:ext cx="95759" cy="9576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sz="1781"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6" y="349287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8" y="841250"/>
            <a:ext cx="4434840" cy="3236976"/>
          </a:xfrm>
        </p:spPr>
        <p:txBody>
          <a:bodyPr anchor="b"/>
          <a:lstStyle>
            <a:lvl1pPr algn="l">
              <a:lnSpc>
                <a:spcPct val="110000"/>
              </a:lnSpc>
              <a:spcBef>
                <a:spcPts val="964"/>
              </a:spcBef>
              <a:defRPr sz="3468"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4498847"/>
            <a:ext cx="4434835" cy="510475"/>
          </a:xfrm>
        </p:spPr>
        <p:txBody>
          <a:bodyPr/>
          <a:lstStyle>
            <a:lvl1pPr marL="0" indent="0" algn="l">
              <a:lnSpc>
                <a:spcPct val="110000"/>
              </a:lnSpc>
              <a:buNone/>
              <a:defRPr sz="1734"/>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01753"/>
            <a:ext cx="5221223" cy="6263641"/>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4" y="365126"/>
            <a:ext cx="10771632" cy="1325564"/>
          </a:xfrm>
        </p:spPr>
        <p:txBody>
          <a:bodyPr/>
          <a:lstStyle>
            <a:lvl1pPr>
              <a:defRPr sz="5204"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4" y="1825626"/>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2" y="841251"/>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5" y="344084"/>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4"/>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4"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51"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3" y="365126"/>
            <a:ext cx="10515599"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3" y="1825626"/>
            <a:ext cx="1051559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a:defRPr sz="1156" b="1" i="0" cap="all" spc="96"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2" y="6356354"/>
            <a:ext cx="4114799" cy="365125"/>
          </a:xfrm>
          <a:prstGeom prst="rect">
            <a:avLst/>
          </a:prstGeom>
        </p:spPr>
        <p:txBody>
          <a:bodyPr vert="horz" lIns="91440" tIns="45720" rIns="91440" bIns="45720" rtlCol="0" anchor="ctr"/>
          <a:lstStyle>
            <a:lvl1pPr algn="ctr">
              <a:defRPr sz="1156" b="1" i="0" cap="all" spc="96"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2" y="6356354"/>
            <a:ext cx="2743200" cy="365125"/>
          </a:xfrm>
          <a:prstGeom prst="rect">
            <a:avLst/>
          </a:prstGeom>
        </p:spPr>
        <p:txBody>
          <a:bodyPr vert="horz" lIns="91440" tIns="45720" rIns="91440" bIns="45720" rtlCol="0" anchor="ctr"/>
          <a:lstStyle>
            <a:lvl1pPr algn="r">
              <a:defRPr sz="1156" b="1" i="0" cap="all" spc="96"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881060" rtl="0" eaLnBrk="1" latinLnBrk="0" hangingPunct="1">
        <a:lnSpc>
          <a:spcPct val="90000"/>
        </a:lnSpc>
        <a:spcBef>
          <a:spcPct val="0"/>
        </a:spcBef>
        <a:buNone/>
        <a:defRPr sz="4240" kern="1200">
          <a:solidFill>
            <a:schemeClr val="tx1"/>
          </a:solidFill>
          <a:latin typeface="+mj-lt"/>
          <a:ea typeface="+mj-ea"/>
          <a:cs typeface="+mj-cs"/>
        </a:defRPr>
      </a:lvl1pPr>
    </p:titleStyle>
    <p:bodyStyle>
      <a:lvl1pPr marL="220265" indent="-220265" algn="l" defTabSz="881060" rtl="0" eaLnBrk="1" latinLnBrk="0" hangingPunct="1">
        <a:lnSpc>
          <a:spcPct val="90000"/>
        </a:lnSpc>
        <a:spcBef>
          <a:spcPts val="964"/>
        </a:spcBef>
        <a:buFont typeface="Arial" panose="020B0604020202020204" pitchFamily="34" charset="0"/>
        <a:buChar char="•"/>
        <a:defRPr sz="2699" kern="1200">
          <a:solidFill>
            <a:schemeClr val="tx1"/>
          </a:solidFill>
          <a:latin typeface="+mn-lt"/>
          <a:ea typeface="+mn-ea"/>
          <a:cs typeface="+mn-cs"/>
        </a:defRPr>
      </a:lvl1pPr>
      <a:lvl2pPr marL="660795" indent="-220265" algn="l" defTabSz="881060" rtl="0" eaLnBrk="1" latinLnBrk="0" hangingPunct="1">
        <a:lnSpc>
          <a:spcPct val="90000"/>
        </a:lnSpc>
        <a:spcBef>
          <a:spcPts val="482"/>
        </a:spcBef>
        <a:buFont typeface="Arial" panose="020B0604020202020204" pitchFamily="34" charset="0"/>
        <a:buChar char="•"/>
        <a:defRPr sz="2312" kern="1200">
          <a:solidFill>
            <a:schemeClr val="tx1"/>
          </a:solidFill>
          <a:latin typeface="+mn-lt"/>
          <a:ea typeface="+mn-ea"/>
          <a:cs typeface="+mn-cs"/>
        </a:defRPr>
      </a:lvl2pPr>
      <a:lvl3pPr marL="1101324" indent="-220265" algn="l" defTabSz="881060" rtl="0" eaLnBrk="1" latinLnBrk="0" hangingPunct="1">
        <a:lnSpc>
          <a:spcPct val="90000"/>
        </a:lnSpc>
        <a:spcBef>
          <a:spcPts val="482"/>
        </a:spcBef>
        <a:buFont typeface="Arial" panose="020B0604020202020204" pitchFamily="34" charset="0"/>
        <a:buChar char="•"/>
        <a:defRPr sz="1927" kern="1200">
          <a:solidFill>
            <a:schemeClr val="tx1"/>
          </a:solidFill>
          <a:latin typeface="+mn-lt"/>
          <a:ea typeface="+mn-ea"/>
          <a:cs typeface="+mn-cs"/>
        </a:defRPr>
      </a:lvl3pPr>
      <a:lvl4pPr marL="154185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4pPr>
      <a:lvl5pPr marL="198238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5pPr>
      <a:lvl6pPr marL="242291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6pPr>
      <a:lvl7pPr marL="286344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7pPr>
      <a:lvl8pPr marL="330397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8pPr>
      <a:lvl9pPr marL="374450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9pPr>
    </p:bodyStyle>
    <p:otherStyle>
      <a:defPPr>
        <a:defRPr lang="en-US"/>
      </a:defPPr>
      <a:lvl1pPr marL="0" algn="l" defTabSz="881060" rtl="0" eaLnBrk="1" latinLnBrk="0" hangingPunct="1">
        <a:defRPr sz="1734" kern="1200">
          <a:solidFill>
            <a:schemeClr val="tx1"/>
          </a:solidFill>
          <a:latin typeface="+mn-lt"/>
          <a:ea typeface="+mn-ea"/>
          <a:cs typeface="+mn-cs"/>
        </a:defRPr>
      </a:lvl1pPr>
      <a:lvl2pPr marL="440529" algn="l" defTabSz="881060" rtl="0" eaLnBrk="1" latinLnBrk="0" hangingPunct="1">
        <a:defRPr sz="1734" kern="1200">
          <a:solidFill>
            <a:schemeClr val="tx1"/>
          </a:solidFill>
          <a:latin typeface="+mn-lt"/>
          <a:ea typeface="+mn-ea"/>
          <a:cs typeface="+mn-cs"/>
        </a:defRPr>
      </a:lvl2pPr>
      <a:lvl3pPr marL="881060" algn="l" defTabSz="881060" rtl="0" eaLnBrk="1" latinLnBrk="0" hangingPunct="1">
        <a:defRPr sz="1734" kern="1200">
          <a:solidFill>
            <a:schemeClr val="tx1"/>
          </a:solidFill>
          <a:latin typeface="+mn-lt"/>
          <a:ea typeface="+mn-ea"/>
          <a:cs typeface="+mn-cs"/>
        </a:defRPr>
      </a:lvl3pPr>
      <a:lvl4pPr marL="1321590" algn="l" defTabSz="881060" rtl="0" eaLnBrk="1" latinLnBrk="0" hangingPunct="1">
        <a:defRPr sz="1734" kern="1200">
          <a:solidFill>
            <a:schemeClr val="tx1"/>
          </a:solidFill>
          <a:latin typeface="+mn-lt"/>
          <a:ea typeface="+mn-ea"/>
          <a:cs typeface="+mn-cs"/>
        </a:defRPr>
      </a:lvl4pPr>
      <a:lvl5pPr marL="1762120" algn="l" defTabSz="881060" rtl="0" eaLnBrk="1" latinLnBrk="0" hangingPunct="1">
        <a:defRPr sz="1734" kern="1200">
          <a:solidFill>
            <a:schemeClr val="tx1"/>
          </a:solidFill>
          <a:latin typeface="+mn-lt"/>
          <a:ea typeface="+mn-ea"/>
          <a:cs typeface="+mn-cs"/>
        </a:defRPr>
      </a:lvl5pPr>
      <a:lvl6pPr marL="2202649" algn="l" defTabSz="881060" rtl="0" eaLnBrk="1" latinLnBrk="0" hangingPunct="1">
        <a:defRPr sz="1734" kern="1200">
          <a:solidFill>
            <a:schemeClr val="tx1"/>
          </a:solidFill>
          <a:latin typeface="+mn-lt"/>
          <a:ea typeface="+mn-ea"/>
          <a:cs typeface="+mn-cs"/>
        </a:defRPr>
      </a:lvl6pPr>
      <a:lvl7pPr marL="2643180" algn="l" defTabSz="881060" rtl="0" eaLnBrk="1" latinLnBrk="0" hangingPunct="1">
        <a:defRPr sz="1734" kern="1200">
          <a:solidFill>
            <a:schemeClr val="tx1"/>
          </a:solidFill>
          <a:latin typeface="+mn-lt"/>
          <a:ea typeface="+mn-ea"/>
          <a:cs typeface="+mn-cs"/>
        </a:defRPr>
      </a:lvl7pPr>
      <a:lvl8pPr marL="3083710" algn="l" defTabSz="881060" rtl="0" eaLnBrk="1" latinLnBrk="0" hangingPunct="1">
        <a:defRPr sz="1734" kern="1200">
          <a:solidFill>
            <a:schemeClr val="tx1"/>
          </a:solidFill>
          <a:latin typeface="+mn-lt"/>
          <a:ea typeface="+mn-ea"/>
          <a:cs typeface="+mn-cs"/>
        </a:defRPr>
      </a:lvl8pPr>
      <a:lvl9pPr marL="3524240" algn="l" defTabSz="881060" rtl="0" eaLnBrk="1" latinLnBrk="0" hangingPunct="1">
        <a:defRPr sz="1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a:xfrm>
            <a:off x="4003383" y="3545553"/>
            <a:ext cx="3362473" cy="413535"/>
          </a:xfrm>
        </p:spPr>
        <p:txBody>
          <a:bodyPr>
            <a:noAutofit/>
          </a:bodyPr>
          <a:lstStyle/>
          <a:p>
            <a:pPr algn="ctr"/>
            <a:r>
              <a:rPr lang="en-US" sz="2000" dirty="0"/>
              <a:t>Lebanese University</a:t>
            </a:r>
            <a:r>
              <a:rPr lang="en-US" sz="2000" u="sng" dirty="0"/>
              <a:t> </a:t>
            </a:r>
            <a:endParaRPr lang="en-US" sz="2000" dirty="0"/>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1344109" y="332828"/>
            <a:ext cx="9010880" cy="728789"/>
          </a:xfrm>
        </p:spPr>
        <p:txBody>
          <a:bodyPr/>
          <a:lstStyle/>
          <a:p>
            <a:r>
              <a:rPr lang="en-US" sz="3600" dirty="0">
                <a:solidFill>
                  <a:schemeClr val="bg2">
                    <a:lumMod val="50000"/>
                  </a:schemeClr>
                </a:solidFill>
              </a:rPr>
              <a:t>Academic registration project</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a:t>
            </a:fld>
            <a:endParaRPr lang="en-US" dirty="0"/>
          </a:p>
        </p:txBody>
      </p:sp>
      <p:pic>
        <p:nvPicPr>
          <p:cNvPr id="12" name="Picture 11">
            <a:extLst>
              <a:ext uri="{FF2B5EF4-FFF2-40B4-BE49-F238E27FC236}">
                <a16:creationId xmlns:a16="http://schemas.microsoft.com/office/drawing/2014/main" id="{A3DA850B-4E88-8CBF-1AAD-B0D987D1CBF7}"/>
              </a:ext>
            </a:extLst>
          </p:cNvPr>
          <p:cNvPicPr>
            <a:picLocks noChangeAspect="1"/>
          </p:cNvPicPr>
          <p:nvPr/>
        </p:nvPicPr>
        <p:blipFill>
          <a:blip r:embed="rId2"/>
          <a:stretch>
            <a:fillRect/>
          </a:stretch>
        </p:blipFill>
        <p:spPr>
          <a:xfrm>
            <a:off x="4497257" y="1342896"/>
            <a:ext cx="2128146" cy="2128146"/>
          </a:xfrm>
          <a:prstGeom prst="rect">
            <a:avLst/>
          </a:prstGeom>
        </p:spPr>
      </p:pic>
      <p:sp>
        <p:nvSpPr>
          <p:cNvPr id="15" name="Cube 14">
            <a:extLst>
              <a:ext uri="{FF2B5EF4-FFF2-40B4-BE49-F238E27FC236}">
                <a16:creationId xmlns:a16="http://schemas.microsoft.com/office/drawing/2014/main" id="{0A92937C-58C5-573D-3424-96CB1B15E392}"/>
              </a:ext>
            </a:extLst>
          </p:cNvPr>
          <p:cNvSpPr/>
          <p:nvPr/>
        </p:nvSpPr>
        <p:spPr>
          <a:xfrm>
            <a:off x="748250" y="4173488"/>
            <a:ext cx="2718549" cy="2365428"/>
          </a:xfrm>
          <a:prstGeom prst="cube">
            <a:avLst/>
          </a:prstGeom>
          <a:solidFill>
            <a:schemeClr val="tx1"/>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OSAMA</a:t>
            </a:r>
          </a:p>
          <a:p>
            <a:pPr algn="ctr"/>
            <a:r>
              <a:rPr lang="en-US" sz="2800" b="1" dirty="0"/>
              <a:t>ZAMMAR</a:t>
            </a:r>
          </a:p>
        </p:txBody>
      </p:sp>
      <p:sp>
        <p:nvSpPr>
          <p:cNvPr id="16" name="Cube 15">
            <a:extLst>
              <a:ext uri="{FF2B5EF4-FFF2-40B4-BE49-F238E27FC236}">
                <a16:creationId xmlns:a16="http://schemas.microsoft.com/office/drawing/2014/main" id="{33F5E569-7EB0-3D71-5750-DD77CD2E2698}"/>
              </a:ext>
            </a:extLst>
          </p:cNvPr>
          <p:cNvSpPr/>
          <p:nvPr/>
        </p:nvSpPr>
        <p:spPr>
          <a:xfrm>
            <a:off x="4401519" y="4356051"/>
            <a:ext cx="2718549" cy="2365428"/>
          </a:xfrm>
          <a:prstGeom prst="cube">
            <a:avLst/>
          </a:prstGeom>
          <a:solidFill>
            <a:schemeClr val="tx1"/>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OBAIDA</a:t>
            </a:r>
          </a:p>
          <a:p>
            <a:pPr algn="ctr"/>
            <a:r>
              <a:rPr lang="en-US" sz="2800" b="1" dirty="0"/>
              <a:t>AMMAR</a:t>
            </a:r>
          </a:p>
        </p:txBody>
      </p:sp>
      <p:sp>
        <p:nvSpPr>
          <p:cNvPr id="17" name="Cube 16">
            <a:extLst>
              <a:ext uri="{FF2B5EF4-FFF2-40B4-BE49-F238E27FC236}">
                <a16:creationId xmlns:a16="http://schemas.microsoft.com/office/drawing/2014/main" id="{31778920-A965-9AA1-3B0F-F04FD862C045}"/>
              </a:ext>
            </a:extLst>
          </p:cNvPr>
          <p:cNvSpPr/>
          <p:nvPr/>
        </p:nvSpPr>
        <p:spPr>
          <a:xfrm>
            <a:off x="8054788" y="4159744"/>
            <a:ext cx="2918013" cy="2365428"/>
          </a:xfrm>
          <a:prstGeom prst="cube">
            <a:avLst/>
          </a:prstGeom>
          <a:solidFill>
            <a:schemeClr val="tx1"/>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t>MOHAMMAD</a:t>
            </a:r>
          </a:p>
          <a:p>
            <a:pPr algn="ctr"/>
            <a:r>
              <a:rPr lang="en-US" sz="2600" b="1" dirty="0"/>
              <a:t>ABOU</a:t>
            </a:r>
          </a:p>
          <a:p>
            <a:pPr algn="ctr"/>
            <a:r>
              <a:rPr lang="en-US" sz="2600" b="1" dirty="0"/>
              <a:t>ALFOUL</a:t>
            </a:r>
          </a:p>
        </p:txBody>
      </p:sp>
    </p:spTree>
    <p:extLst>
      <p:ext uri="{BB962C8B-B14F-4D97-AF65-F5344CB8AC3E}">
        <p14:creationId xmlns:p14="http://schemas.microsoft.com/office/powerpoint/2010/main" val="2270028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6"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ircle(in)">
                                      <p:cBhvr>
                                        <p:cTn id="14" dur="2000"/>
                                        <p:tgtEl>
                                          <p:spTgt spid="12"/>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
                                        </p:tgtEl>
                                      </p:cBhvr>
                                    </p:animEffect>
                                  </p:childTnLst>
                                </p:cTn>
                              </p:par>
                            </p:childTnLst>
                          </p:cTn>
                        </p:par>
                        <p:par>
                          <p:cTn id="22" fill="hold">
                            <p:stCondLst>
                              <p:cond delay="30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by="(-#ppt_w*2)" calcmode="lin" valueType="num">
                                      <p:cBhvr rctx="PPT">
                                        <p:cTn id="25" dur="500" autoRev="1" fill="hold">
                                          <p:stCondLst>
                                            <p:cond delay="0"/>
                                          </p:stCondLst>
                                        </p:cTn>
                                        <p:tgtEl>
                                          <p:spTgt spid="16"/>
                                        </p:tgtEl>
                                        <p:attrNameLst>
                                          <p:attrName>ppt_w</p:attrName>
                                        </p:attrNameLst>
                                      </p:cBhvr>
                                    </p:anim>
                                    <p:anim by="(#ppt_w*0.50)" calcmode="lin" valueType="num">
                                      <p:cBhvr>
                                        <p:cTn id="26" dur="500" decel="50000" autoRev="1" fill="hold">
                                          <p:stCondLst>
                                            <p:cond delay="0"/>
                                          </p:stCondLst>
                                        </p:cTn>
                                        <p:tgtEl>
                                          <p:spTgt spid="16"/>
                                        </p:tgtEl>
                                        <p:attrNameLst>
                                          <p:attrName>ppt_x</p:attrName>
                                        </p:attrNameLst>
                                      </p:cBhvr>
                                    </p:anim>
                                    <p:anim from="(-#ppt_h/2)" to="(#ppt_y)" calcmode="lin" valueType="num">
                                      <p:cBhvr>
                                        <p:cTn id="27" dur="1000" fill="hold">
                                          <p:stCondLst>
                                            <p:cond delay="0"/>
                                          </p:stCondLst>
                                        </p:cTn>
                                        <p:tgtEl>
                                          <p:spTgt spid="16"/>
                                        </p:tgtEl>
                                        <p:attrNameLst>
                                          <p:attrName>ppt_y</p:attrName>
                                        </p:attrNameLst>
                                      </p:cBhvr>
                                    </p:anim>
                                    <p:animRot by="21600000">
                                      <p:cBhvr>
                                        <p:cTn id="28" dur="1000" fill="hold">
                                          <p:stCondLst>
                                            <p:cond delay="0"/>
                                          </p:stCondLst>
                                        </p:cTn>
                                        <p:tgtEl>
                                          <p:spTgt spid="16"/>
                                        </p:tgtEl>
                                        <p:attrNameLst>
                                          <p:attrName>r</p:attrName>
                                        </p:attrNameLst>
                                      </p:cBhvr>
                                    </p:animRot>
                                  </p:childTnLst>
                                </p:cTn>
                              </p:par>
                            </p:childTnLst>
                          </p:cTn>
                        </p:par>
                        <p:par>
                          <p:cTn id="29" fill="hold">
                            <p:stCondLst>
                              <p:cond delay="500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15"/>
                                        </p:tgtEl>
                                        <p:attrNameLst>
                                          <p:attrName>style.visibility</p:attrName>
                                        </p:attrNameLst>
                                      </p:cBhvr>
                                      <p:to>
                                        <p:strVal val="visible"/>
                                      </p:to>
                                    </p:set>
                                    <p:anim by="(-#ppt_w*2)" calcmode="lin" valueType="num">
                                      <p:cBhvr rctx="PPT">
                                        <p:cTn id="32" dur="500" autoRev="1" fill="hold">
                                          <p:stCondLst>
                                            <p:cond delay="0"/>
                                          </p:stCondLst>
                                        </p:cTn>
                                        <p:tgtEl>
                                          <p:spTgt spid="15"/>
                                        </p:tgtEl>
                                        <p:attrNameLst>
                                          <p:attrName>ppt_w</p:attrName>
                                        </p:attrNameLst>
                                      </p:cBhvr>
                                    </p:anim>
                                    <p:anim by="(#ppt_w*0.50)" calcmode="lin" valueType="num">
                                      <p:cBhvr>
                                        <p:cTn id="33" dur="500" decel="50000" autoRev="1" fill="hold">
                                          <p:stCondLst>
                                            <p:cond delay="0"/>
                                          </p:stCondLst>
                                        </p:cTn>
                                        <p:tgtEl>
                                          <p:spTgt spid="15"/>
                                        </p:tgtEl>
                                        <p:attrNameLst>
                                          <p:attrName>ppt_x</p:attrName>
                                        </p:attrNameLst>
                                      </p:cBhvr>
                                    </p:anim>
                                    <p:anim from="(-#ppt_h/2)" to="(#ppt_y)" calcmode="lin" valueType="num">
                                      <p:cBhvr>
                                        <p:cTn id="34" dur="1000" fill="hold">
                                          <p:stCondLst>
                                            <p:cond delay="0"/>
                                          </p:stCondLst>
                                        </p:cTn>
                                        <p:tgtEl>
                                          <p:spTgt spid="15"/>
                                        </p:tgtEl>
                                        <p:attrNameLst>
                                          <p:attrName>ppt_y</p:attrName>
                                        </p:attrNameLst>
                                      </p:cBhvr>
                                    </p:anim>
                                    <p:animRot by="21600000">
                                      <p:cBhvr>
                                        <p:cTn id="35" dur="1000" fill="hold">
                                          <p:stCondLst>
                                            <p:cond delay="0"/>
                                          </p:stCondLst>
                                        </p:cTn>
                                        <p:tgtEl>
                                          <p:spTgt spid="15"/>
                                        </p:tgtEl>
                                        <p:attrNameLst>
                                          <p:attrName>r</p:attrName>
                                        </p:attrNameLst>
                                      </p:cBhvr>
                                    </p:animRot>
                                  </p:childTnLst>
                                </p:cTn>
                              </p:par>
                            </p:childTnLst>
                          </p:cTn>
                        </p:par>
                        <p:par>
                          <p:cTn id="36" fill="hold">
                            <p:stCondLst>
                              <p:cond delay="7000"/>
                            </p:stCondLst>
                            <p:childTnLst>
                              <p:par>
                                <p:cTn id="37" presetID="56" presetClass="entr" presetSubtype="0" fill="hold" grpId="0" nodeType="afterEffect">
                                  <p:stCondLst>
                                    <p:cond delay="0"/>
                                  </p:stCondLst>
                                  <p:iterate type="lt">
                                    <p:tmPct val="10000"/>
                                  </p:iterate>
                                  <p:childTnLst>
                                    <p:set>
                                      <p:cBhvr>
                                        <p:cTn id="38" dur="1" fill="hold">
                                          <p:stCondLst>
                                            <p:cond delay="0"/>
                                          </p:stCondLst>
                                        </p:cTn>
                                        <p:tgtEl>
                                          <p:spTgt spid="17"/>
                                        </p:tgtEl>
                                        <p:attrNameLst>
                                          <p:attrName>style.visibility</p:attrName>
                                        </p:attrNameLst>
                                      </p:cBhvr>
                                      <p:to>
                                        <p:strVal val="visible"/>
                                      </p:to>
                                    </p:set>
                                    <p:anim by="(-#ppt_w*2)" calcmode="lin" valueType="num">
                                      <p:cBhvr rctx="PPT">
                                        <p:cTn id="39" dur="500" autoRev="1" fill="hold">
                                          <p:stCondLst>
                                            <p:cond delay="0"/>
                                          </p:stCondLst>
                                        </p:cTn>
                                        <p:tgtEl>
                                          <p:spTgt spid="17"/>
                                        </p:tgtEl>
                                        <p:attrNameLst>
                                          <p:attrName>ppt_w</p:attrName>
                                        </p:attrNameLst>
                                      </p:cBhvr>
                                    </p:anim>
                                    <p:anim by="(#ppt_w*0.50)" calcmode="lin" valueType="num">
                                      <p:cBhvr>
                                        <p:cTn id="40" dur="500" decel="50000" autoRev="1" fill="hold">
                                          <p:stCondLst>
                                            <p:cond delay="0"/>
                                          </p:stCondLst>
                                        </p:cTn>
                                        <p:tgtEl>
                                          <p:spTgt spid="17"/>
                                        </p:tgtEl>
                                        <p:attrNameLst>
                                          <p:attrName>ppt_x</p:attrName>
                                        </p:attrNameLst>
                                      </p:cBhvr>
                                    </p:anim>
                                    <p:anim from="(-#ppt_h/2)" to="(#ppt_y)" calcmode="lin" valueType="num">
                                      <p:cBhvr>
                                        <p:cTn id="41" dur="1000" fill="hold">
                                          <p:stCondLst>
                                            <p:cond delay="0"/>
                                          </p:stCondLst>
                                        </p:cTn>
                                        <p:tgtEl>
                                          <p:spTgt spid="17"/>
                                        </p:tgtEl>
                                        <p:attrNameLst>
                                          <p:attrName>ppt_y</p:attrName>
                                        </p:attrNameLst>
                                      </p:cBhvr>
                                    </p:anim>
                                    <p:animRot by="21600000">
                                      <p:cBhvr>
                                        <p:cTn id="42"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5" grpId="0" animBg="1"/>
      <p:bldP spid="16"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391656" y="136521"/>
            <a:ext cx="4434840" cy="649226"/>
          </a:xfrm>
        </p:spPr>
        <p:txBody>
          <a:bodyPr/>
          <a:lstStyle/>
          <a:p>
            <a:r>
              <a:rPr lang="en-US" u="sng" dirty="0">
                <a:solidFill>
                  <a:schemeClr val="bg2">
                    <a:lumMod val="50000"/>
                  </a:schemeClr>
                </a:solidFill>
              </a:rPr>
              <a:t>Change Password</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391661" y="882019"/>
            <a:ext cx="5011226" cy="2894334"/>
          </a:xfrm>
        </p:spPr>
        <p:txBody>
          <a:bodyPr>
            <a:normAutofit/>
          </a:bodyPr>
          <a:lstStyle/>
          <a:p>
            <a:r>
              <a:rPr lang="en-US" sz="2100" dirty="0"/>
              <a:t>At this step the student will be able to change the account password and will be redirected back to login page.</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10</a:t>
            </a:fld>
            <a:endParaRPr lang="en-US" dirty="0"/>
          </a:p>
        </p:txBody>
      </p:sp>
      <p:pic>
        <p:nvPicPr>
          <p:cNvPr id="9" name="Picture Placeholder 8">
            <a:extLst>
              <a:ext uri="{FF2B5EF4-FFF2-40B4-BE49-F238E27FC236}">
                <a16:creationId xmlns:a16="http://schemas.microsoft.com/office/drawing/2014/main" id="{4FE16903-1764-F712-7713-5583B5C045DD}"/>
              </a:ext>
            </a:extLst>
          </p:cNvPr>
          <p:cNvPicPr>
            <a:picLocks noGrp="1" noChangeAspect="1"/>
          </p:cNvPicPr>
          <p:nvPr>
            <p:ph type="pic" sz="quarter" idx="13"/>
          </p:nvPr>
        </p:nvPicPr>
        <p:blipFill>
          <a:blip r:embed="rId2"/>
          <a:srcRect l="28405" r="28405"/>
          <a:stretch>
            <a:fillRect/>
          </a:stretch>
        </p:blipFill>
        <p:spPr/>
      </p:pic>
    </p:spTree>
    <p:extLst>
      <p:ext uri="{BB962C8B-B14F-4D97-AF65-F5344CB8AC3E}">
        <p14:creationId xmlns:p14="http://schemas.microsoft.com/office/powerpoint/2010/main" val="40958576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271076" y="207548"/>
            <a:ext cx="4434840" cy="1247971"/>
          </a:xfrm>
        </p:spPr>
        <p:txBody>
          <a:bodyPr>
            <a:normAutofit/>
          </a:bodyPr>
          <a:lstStyle/>
          <a:p>
            <a:r>
              <a:rPr lang="en-US" u="sng" dirty="0">
                <a:solidFill>
                  <a:schemeClr val="bg2">
                    <a:lumMod val="50000"/>
                  </a:schemeClr>
                </a:solidFill>
              </a:rPr>
              <a:t>Student Page – Course Registration</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271076" y="1613720"/>
            <a:ext cx="5011226" cy="2894334"/>
          </a:xfrm>
        </p:spPr>
        <p:txBody>
          <a:bodyPr>
            <a:normAutofit fontScale="92500" lnSpcReduction="10000"/>
          </a:bodyPr>
          <a:lstStyle/>
          <a:p>
            <a:r>
              <a:rPr lang="en-US" sz="2100" dirty="0"/>
              <a:t>This is the student page where students request to register courses. Most of the course registration restrictions are developed at the client side. A student can choose from the courses he/she is permitted to enroll in, include a message for admins incase of any inquiries and send a request to administrators to enroll in the chosen courses.</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11</a:t>
            </a:fld>
            <a:endParaRPr lang="en-US" dirty="0"/>
          </a:p>
        </p:txBody>
      </p:sp>
      <p:pic>
        <p:nvPicPr>
          <p:cNvPr id="10" name="Picture Placeholder 9">
            <a:extLst>
              <a:ext uri="{FF2B5EF4-FFF2-40B4-BE49-F238E27FC236}">
                <a16:creationId xmlns:a16="http://schemas.microsoft.com/office/drawing/2014/main" id="{3EF16340-03CE-420B-EBDC-A5A7D28FDC99}"/>
              </a:ext>
            </a:extLst>
          </p:cNvPr>
          <p:cNvPicPr>
            <a:picLocks noGrp="1" noChangeAspect="1"/>
          </p:cNvPicPr>
          <p:nvPr>
            <p:ph type="pic" sz="quarter" idx="13"/>
          </p:nvPr>
        </p:nvPicPr>
        <p:blipFill rotWithShape="1">
          <a:blip r:embed="rId2"/>
          <a:srcRect l="37" t="73" r="287" b="-73"/>
          <a:stretch/>
        </p:blipFill>
        <p:spPr>
          <a:xfrm>
            <a:off x="0" y="240568"/>
            <a:ext cx="5716644" cy="3188432"/>
          </a:xfrm>
        </p:spPr>
      </p:pic>
      <p:pic>
        <p:nvPicPr>
          <p:cNvPr id="12" name="Picture 11">
            <a:extLst>
              <a:ext uri="{FF2B5EF4-FFF2-40B4-BE49-F238E27FC236}">
                <a16:creationId xmlns:a16="http://schemas.microsoft.com/office/drawing/2014/main" id="{9EF22E88-DF48-DDD9-26D5-8F19EB7716D4}"/>
              </a:ext>
            </a:extLst>
          </p:cNvPr>
          <p:cNvPicPr>
            <a:picLocks noChangeAspect="1"/>
          </p:cNvPicPr>
          <p:nvPr/>
        </p:nvPicPr>
        <p:blipFill>
          <a:blip r:embed="rId3"/>
          <a:stretch>
            <a:fillRect/>
          </a:stretch>
        </p:blipFill>
        <p:spPr>
          <a:xfrm>
            <a:off x="24322" y="3547555"/>
            <a:ext cx="5690296" cy="2945126"/>
          </a:xfrm>
          <a:prstGeom prst="rect">
            <a:avLst/>
          </a:prstGeom>
        </p:spPr>
      </p:pic>
    </p:spTree>
    <p:extLst>
      <p:ext uri="{BB962C8B-B14F-4D97-AF65-F5344CB8AC3E}">
        <p14:creationId xmlns:p14="http://schemas.microsoft.com/office/powerpoint/2010/main" val="8129814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Scale>
                                      <p:cBhvr>
                                        <p:cTn id="24"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2"/>
                                        </p:tgtEl>
                                        <p:attrNameLst>
                                          <p:attrName>ppt_x</p:attrName>
                                          <p:attrName>ppt_y</p:attrName>
                                        </p:attrNameLst>
                                      </p:cBhvr>
                                    </p:animMotion>
                                    <p:animEffect transition="in" filter="fade">
                                      <p:cBhvr>
                                        <p:cTn id="2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490148" y="2020796"/>
            <a:ext cx="4701724" cy="661699"/>
          </a:xfrm>
        </p:spPr>
        <p:txBody>
          <a:bodyPr>
            <a:normAutofit/>
          </a:bodyPr>
          <a:lstStyle/>
          <a:p>
            <a:r>
              <a:rPr lang="en-US" u="sng" dirty="0">
                <a:solidFill>
                  <a:schemeClr val="bg2">
                    <a:lumMod val="50000"/>
                  </a:schemeClr>
                </a:solidFill>
              </a:rPr>
              <a:t>Student Grades Page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482091" y="904479"/>
            <a:ext cx="5011226" cy="2894334"/>
          </a:xfrm>
        </p:spPr>
        <p:txBody>
          <a:bodyPr>
            <a:normAutofit/>
          </a:bodyPr>
          <a:lstStyle/>
          <a:p>
            <a:endParaRPr lang="en-US" sz="2100" dirty="0"/>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12</a:t>
            </a:fld>
            <a:endParaRPr lang="en-US" dirty="0"/>
          </a:p>
        </p:txBody>
      </p:sp>
      <p:pic>
        <p:nvPicPr>
          <p:cNvPr id="9" name="Picture Placeholder 8">
            <a:extLst>
              <a:ext uri="{FF2B5EF4-FFF2-40B4-BE49-F238E27FC236}">
                <a16:creationId xmlns:a16="http://schemas.microsoft.com/office/drawing/2014/main" id="{1A9C2C2D-3E69-671D-212D-2DAE2B84E0D5}"/>
              </a:ext>
            </a:extLst>
          </p:cNvPr>
          <p:cNvPicPr>
            <a:picLocks noGrp="1" noChangeAspect="1"/>
          </p:cNvPicPr>
          <p:nvPr>
            <p:ph type="pic" sz="quarter" idx="13"/>
          </p:nvPr>
        </p:nvPicPr>
        <p:blipFill rotWithShape="1">
          <a:blip r:embed="rId2"/>
          <a:srcRect l="3345" t="-173" r="47"/>
          <a:stretch/>
        </p:blipFill>
        <p:spPr>
          <a:xfrm>
            <a:off x="99131" y="1361459"/>
            <a:ext cx="6171945" cy="3315926"/>
          </a:xfrm>
        </p:spPr>
      </p:pic>
      <p:sp>
        <p:nvSpPr>
          <p:cNvPr id="11" name="TextBox 10">
            <a:extLst>
              <a:ext uri="{FF2B5EF4-FFF2-40B4-BE49-F238E27FC236}">
                <a16:creationId xmlns:a16="http://schemas.microsoft.com/office/drawing/2014/main" id="{7D0EFB1E-6C0B-F6DE-13AE-CFD0A7B36D94}"/>
              </a:ext>
            </a:extLst>
          </p:cNvPr>
          <p:cNvSpPr txBox="1"/>
          <p:nvPr/>
        </p:nvSpPr>
        <p:spPr>
          <a:xfrm>
            <a:off x="6490148" y="2712936"/>
            <a:ext cx="4350937" cy="1964449"/>
          </a:xfrm>
          <a:prstGeom prst="rect">
            <a:avLst/>
          </a:prstGeom>
          <a:noFill/>
        </p:spPr>
        <p:txBody>
          <a:bodyPr wrap="square" rtlCol="0">
            <a:spAutoFit/>
          </a:bodyPr>
          <a:lstStyle/>
          <a:p>
            <a:r>
              <a:rPr lang="en-US" dirty="0"/>
              <a:t>In this page student will be able to check all his/her published grades in the enrolled courses. A grade average description will be shown for each semester and the grades will be displayed in a colored way to represent the passed/compensation/failed grades.</a:t>
            </a:r>
          </a:p>
        </p:txBody>
      </p:sp>
    </p:spTree>
    <p:extLst>
      <p:ext uri="{BB962C8B-B14F-4D97-AF65-F5344CB8AC3E}">
        <p14:creationId xmlns:p14="http://schemas.microsoft.com/office/powerpoint/2010/main" val="21591108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236368" y="136521"/>
            <a:ext cx="4434840" cy="721989"/>
          </a:xfrm>
        </p:spPr>
        <p:txBody>
          <a:bodyPr>
            <a:normAutofit/>
          </a:bodyPr>
          <a:lstStyle/>
          <a:p>
            <a:r>
              <a:rPr lang="en-US" u="sng" dirty="0">
                <a:solidFill>
                  <a:schemeClr val="bg2">
                    <a:lumMod val="50000"/>
                  </a:schemeClr>
                </a:solidFill>
              </a:rPr>
              <a:t>Student Profile Page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236368" y="970625"/>
            <a:ext cx="5011226" cy="2033832"/>
          </a:xfrm>
        </p:spPr>
        <p:txBody>
          <a:bodyPr>
            <a:normAutofit lnSpcReduction="10000"/>
          </a:bodyPr>
          <a:lstStyle/>
          <a:p>
            <a:r>
              <a:rPr lang="en-US" dirty="0"/>
              <a:t>This page is accessed by the student once he/she clicks on the profile picture, student will be able to change their email or password. However, any attempt to change the email will require the student to verify that the new email is a valid one and belongs to him/her.</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13</a:t>
            </a:fld>
            <a:endParaRPr lang="en-US" dirty="0"/>
          </a:p>
        </p:txBody>
      </p:sp>
      <p:pic>
        <p:nvPicPr>
          <p:cNvPr id="9" name="Picture Placeholder 8">
            <a:extLst>
              <a:ext uri="{FF2B5EF4-FFF2-40B4-BE49-F238E27FC236}">
                <a16:creationId xmlns:a16="http://schemas.microsoft.com/office/drawing/2014/main" id="{B726328D-8194-0DDF-2BF2-52398B905388}"/>
              </a:ext>
            </a:extLst>
          </p:cNvPr>
          <p:cNvPicPr>
            <a:picLocks noGrp="1" noChangeAspect="1"/>
          </p:cNvPicPr>
          <p:nvPr>
            <p:ph type="pic" sz="quarter" idx="13"/>
          </p:nvPr>
        </p:nvPicPr>
        <p:blipFill>
          <a:blip r:embed="rId2"/>
          <a:srcRect l="28356" r="28356"/>
          <a:stretch>
            <a:fillRect/>
          </a:stretch>
        </p:blipFill>
        <p:spPr/>
      </p:pic>
      <p:pic>
        <p:nvPicPr>
          <p:cNvPr id="13" name="Picture 12">
            <a:extLst>
              <a:ext uri="{FF2B5EF4-FFF2-40B4-BE49-F238E27FC236}">
                <a16:creationId xmlns:a16="http://schemas.microsoft.com/office/drawing/2014/main" id="{0FBCA7DF-3D8D-3223-0FA5-01EBD9EF22AC}"/>
              </a:ext>
            </a:extLst>
          </p:cNvPr>
          <p:cNvPicPr>
            <a:picLocks noChangeAspect="1"/>
          </p:cNvPicPr>
          <p:nvPr/>
        </p:nvPicPr>
        <p:blipFill rotWithShape="1">
          <a:blip r:embed="rId3"/>
          <a:srcRect l="20570"/>
          <a:stretch/>
        </p:blipFill>
        <p:spPr>
          <a:xfrm>
            <a:off x="5735802" y="3029779"/>
            <a:ext cx="5749599" cy="3631668"/>
          </a:xfrm>
          <a:prstGeom prst="rect">
            <a:avLst/>
          </a:prstGeom>
        </p:spPr>
      </p:pic>
      <p:sp>
        <p:nvSpPr>
          <p:cNvPr id="14" name="Oval 13">
            <a:extLst>
              <a:ext uri="{FF2B5EF4-FFF2-40B4-BE49-F238E27FC236}">
                <a16:creationId xmlns:a16="http://schemas.microsoft.com/office/drawing/2014/main" id="{1982DC2D-C7AA-45A0-C811-62153B740E11}"/>
              </a:ext>
            </a:extLst>
          </p:cNvPr>
          <p:cNvSpPr/>
          <p:nvPr/>
        </p:nvSpPr>
        <p:spPr>
          <a:xfrm>
            <a:off x="6236368" y="4845613"/>
            <a:ext cx="3219082" cy="1510741"/>
          </a:xfrm>
          <a:prstGeom prst="ellipse">
            <a:avLst/>
          </a:prstGeom>
          <a:solidFill>
            <a:schemeClr val="tx2">
              <a:lumMod val="10000"/>
              <a:lumOff val="90000"/>
              <a:alpha val="38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9E6C669D-2362-974C-438A-BA9913B7007B}"/>
              </a:ext>
            </a:extLst>
          </p:cNvPr>
          <p:cNvCxnSpPr/>
          <p:nvPr/>
        </p:nvCxnSpPr>
        <p:spPr>
          <a:xfrm flipH="1">
            <a:off x="9157447" y="3948638"/>
            <a:ext cx="1513761" cy="1161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4C5FB0B5-1E21-D8FB-5F0B-9D6461FEE5D4}"/>
              </a:ext>
            </a:extLst>
          </p:cNvPr>
          <p:cNvSpPr txBox="1">
            <a:spLocks/>
          </p:cNvSpPr>
          <p:nvPr/>
        </p:nvSpPr>
        <p:spPr>
          <a:xfrm>
            <a:off x="9602354" y="3623103"/>
            <a:ext cx="1983095" cy="365125"/>
          </a:xfrm>
          <a:prstGeom prst="rect">
            <a:avLst/>
          </a:prstGeom>
        </p:spPr>
        <p:txBody>
          <a:bodyPr vert="horz" lIns="91440" tIns="45720" rIns="91440" bIns="45720" rtlCol="0">
            <a:normAutofit/>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dirty="0"/>
              <a:t>Verify new email</a:t>
            </a:r>
          </a:p>
        </p:txBody>
      </p:sp>
    </p:spTree>
    <p:extLst>
      <p:ext uri="{BB962C8B-B14F-4D97-AF65-F5344CB8AC3E}">
        <p14:creationId xmlns:p14="http://schemas.microsoft.com/office/powerpoint/2010/main" val="418888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Scale>
                                      <p:cBhvr>
                                        <p:cTn id="1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3"/>
                                        </p:tgtEl>
                                        <p:attrNameLst>
                                          <p:attrName>ppt_x</p:attrName>
                                          <p:attrName>ppt_y</p:attrName>
                                        </p:attrNameLst>
                                      </p:cBhvr>
                                    </p:animMotion>
                                    <p:animEffect transition="in" filter="fade">
                                      <p:cBhvr>
                                        <p:cTn id="15" dur="1000"/>
                                        <p:tgtEl>
                                          <p:spTgt spid="13"/>
                                        </p:tgtEl>
                                      </p:cBhvr>
                                    </p:animEffect>
                                  </p:childTnLst>
                                </p:cTn>
                              </p:par>
                            </p:childTnLst>
                          </p:cTn>
                        </p:par>
                        <p:par>
                          <p:cTn id="16" fill="hold">
                            <p:stCondLst>
                              <p:cond delay="2000"/>
                            </p:stCondLst>
                            <p:childTnLst>
                              <p:par>
                                <p:cTn id="17" presetID="2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childTnLst>
                                </p:cTn>
                              </p:par>
                            </p:childTnLst>
                          </p:cTn>
                        </p:par>
                        <p:par>
                          <p:cTn id="21" fill="hold">
                            <p:stCondLst>
                              <p:cond delay="2500"/>
                            </p:stCondLst>
                            <p:childTnLst>
                              <p:par>
                                <p:cTn id="22" presetID="3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800" decel="100000"/>
                                        <p:tgtEl>
                                          <p:spTgt spid="16"/>
                                        </p:tgtEl>
                                      </p:cBhvr>
                                    </p:animEffect>
                                    <p:anim calcmode="lin" valueType="num">
                                      <p:cBhvr>
                                        <p:cTn id="25" dur="800" decel="100000" fill="hold"/>
                                        <p:tgtEl>
                                          <p:spTgt spid="16"/>
                                        </p:tgtEl>
                                        <p:attrNameLst>
                                          <p:attrName>style.rotation</p:attrName>
                                        </p:attrNameLst>
                                      </p:cBhvr>
                                      <p:tavLst>
                                        <p:tav tm="0">
                                          <p:val>
                                            <p:fltVal val="-90"/>
                                          </p:val>
                                        </p:tav>
                                        <p:tav tm="100000">
                                          <p:val>
                                            <p:fltVal val="0"/>
                                          </p:val>
                                        </p:tav>
                                      </p:tavLst>
                                    </p:anim>
                                    <p:anim calcmode="lin" valueType="num">
                                      <p:cBhvr>
                                        <p:cTn id="26" dur="800" decel="100000" fill="hold"/>
                                        <p:tgtEl>
                                          <p:spTgt spid="16"/>
                                        </p:tgtEl>
                                        <p:attrNameLst>
                                          <p:attrName>ppt_x</p:attrName>
                                        </p:attrNameLst>
                                      </p:cBhvr>
                                      <p:tavLst>
                                        <p:tav tm="0">
                                          <p:val>
                                            <p:strVal val="#ppt_x+0.4"/>
                                          </p:val>
                                        </p:tav>
                                        <p:tav tm="100000">
                                          <p:val>
                                            <p:strVal val="#ppt_x-0.05"/>
                                          </p:val>
                                        </p:tav>
                                      </p:tavLst>
                                    </p:anim>
                                    <p:anim calcmode="lin" valueType="num">
                                      <p:cBhvr>
                                        <p:cTn id="27" dur="800" decel="100000" fill="hold"/>
                                        <p:tgtEl>
                                          <p:spTgt spid="16"/>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59060"/>
            <a:ext cx="4434840" cy="721989"/>
          </a:xfrm>
        </p:spPr>
        <p:txBody>
          <a:bodyPr>
            <a:normAutofit/>
          </a:bodyPr>
          <a:lstStyle/>
          <a:p>
            <a:r>
              <a:rPr lang="en-US" u="sng" dirty="0">
                <a:solidFill>
                  <a:srgbClr val="FFFF00"/>
                </a:solidFill>
              </a:rPr>
              <a:t>Admin Dashboard</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704131"/>
            <a:ext cx="10395859" cy="1300393"/>
          </a:xfrm>
        </p:spPr>
        <p:txBody>
          <a:bodyPr>
            <a:normAutofit/>
          </a:bodyPr>
          <a:lstStyle/>
          <a:p>
            <a:r>
              <a:rPr lang="en-US" dirty="0"/>
              <a:t>Main admin page (Dashboard) which show statistics and descriptions about courses and students.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14</a:t>
            </a:fld>
            <a:endParaRPr lang="en-US" dirty="0"/>
          </a:p>
        </p:txBody>
      </p:sp>
      <p:pic>
        <p:nvPicPr>
          <p:cNvPr id="13" name="Picture 12">
            <a:extLst>
              <a:ext uri="{FF2B5EF4-FFF2-40B4-BE49-F238E27FC236}">
                <a16:creationId xmlns:a16="http://schemas.microsoft.com/office/drawing/2014/main" id="{4EBECEF0-DFA1-1246-072C-5F05808B421A}"/>
              </a:ext>
            </a:extLst>
          </p:cNvPr>
          <p:cNvPicPr>
            <a:picLocks noChangeAspect="1"/>
          </p:cNvPicPr>
          <p:nvPr/>
        </p:nvPicPr>
        <p:blipFill>
          <a:blip r:embed="rId2"/>
          <a:stretch>
            <a:fillRect/>
          </a:stretch>
        </p:blipFill>
        <p:spPr>
          <a:xfrm>
            <a:off x="669368" y="1773619"/>
            <a:ext cx="9971670" cy="4204786"/>
          </a:xfrm>
          <a:prstGeom prst="rect">
            <a:avLst/>
          </a:prstGeom>
        </p:spPr>
      </p:pic>
    </p:spTree>
    <p:extLst>
      <p:ext uri="{BB962C8B-B14F-4D97-AF65-F5344CB8AC3E}">
        <p14:creationId xmlns:p14="http://schemas.microsoft.com/office/powerpoint/2010/main" val="41242075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10" dur="1000" fill="hold"/>
                                        <p:tgtEl>
                                          <p:spTgt spid="1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Student Request for account acceptance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Main Admin Page where users request to access the website will be listed in this table. Students whose credentials are valid will be accepted and he/she will have access to the website services (register courses, check grades).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15</a:t>
            </a:fld>
            <a:endParaRPr lang="en-US" dirty="0"/>
          </a:p>
        </p:txBody>
      </p:sp>
      <p:pic>
        <p:nvPicPr>
          <p:cNvPr id="18" name="Picture Placeholder 17">
            <a:extLst>
              <a:ext uri="{FF2B5EF4-FFF2-40B4-BE49-F238E27FC236}">
                <a16:creationId xmlns:a16="http://schemas.microsoft.com/office/drawing/2014/main" id="{BD3DD879-906E-1BC7-E17D-87281A0C436B}"/>
              </a:ext>
            </a:extLst>
          </p:cNvPr>
          <p:cNvPicPr>
            <a:picLocks noGrp="1" noChangeAspect="1"/>
          </p:cNvPicPr>
          <p:nvPr>
            <p:ph type="pic" sz="quarter" idx="13"/>
          </p:nvPr>
        </p:nvPicPr>
        <p:blipFill rotWithShape="1">
          <a:blip r:embed="rId2"/>
          <a:srcRect l="32" r="10"/>
          <a:stretch/>
        </p:blipFill>
        <p:spPr>
          <a:xfrm>
            <a:off x="838198" y="2078182"/>
            <a:ext cx="9637185" cy="4779818"/>
          </a:xfrm>
        </p:spPr>
      </p:pic>
    </p:spTree>
    <p:extLst>
      <p:ext uri="{BB962C8B-B14F-4D97-AF65-F5344CB8AC3E}">
        <p14:creationId xmlns:p14="http://schemas.microsoft.com/office/powerpoint/2010/main" val="57734194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View Students Grades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Students Grades Display Page. An admin will be able to view all grades assigned to students in the department of Computer Science. Filtering is also used to enhance the process of retrieving the required grades.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13" name="Picture 12">
            <a:extLst>
              <a:ext uri="{FF2B5EF4-FFF2-40B4-BE49-F238E27FC236}">
                <a16:creationId xmlns:a16="http://schemas.microsoft.com/office/drawing/2014/main" id="{79FC3583-4D7B-555D-8FBB-7EC30BD42DEF}"/>
              </a:ext>
            </a:extLst>
          </p:cNvPr>
          <p:cNvPicPr>
            <a:picLocks noChangeAspect="1"/>
          </p:cNvPicPr>
          <p:nvPr/>
        </p:nvPicPr>
        <p:blipFill>
          <a:blip r:embed="rId2"/>
          <a:stretch>
            <a:fillRect/>
          </a:stretch>
        </p:blipFill>
        <p:spPr>
          <a:xfrm>
            <a:off x="957943" y="2017239"/>
            <a:ext cx="9090518" cy="4682052"/>
          </a:xfrm>
          <a:prstGeom prst="rect">
            <a:avLst/>
          </a:prstGeom>
        </p:spPr>
      </p:pic>
    </p:spTree>
    <p:extLst>
      <p:ext uri="{BB962C8B-B14F-4D97-AF65-F5344CB8AC3E}">
        <p14:creationId xmlns:p14="http://schemas.microsoft.com/office/powerpoint/2010/main" val="122810661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Assign Students Grades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Students Assign Grades Page. An admin will be able to assign grades to students in the enrolled courses. </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7" name="Picture 6">
            <a:extLst>
              <a:ext uri="{FF2B5EF4-FFF2-40B4-BE49-F238E27FC236}">
                <a16:creationId xmlns:a16="http://schemas.microsoft.com/office/drawing/2014/main" id="{C7BBDD2E-1376-C365-D9F3-BE99D66E6045}"/>
              </a:ext>
            </a:extLst>
          </p:cNvPr>
          <p:cNvPicPr>
            <a:picLocks noChangeAspect="1"/>
          </p:cNvPicPr>
          <p:nvPr/>
        </p:nvPicPr>
        <p:blipFill rotWithShape="1">
          <a:blip r:embed="rId2"/>
          <a:srcRect l="17257" t="-126" r="4027" b="1"/>
          <a:stretch/>
        </p:blipFill>
        <p:spPr>
          <a:xfrm>
            <a:off x="135754" y="1987826"/>
            <a:ext cx="5420690" cy="3552325"/>
          </a:xfrm>
          <a:prstGeom prst="rect">
            <a:avLst/>
          </a:prstGeom>
        </p:spPr>
      </p:pic>
      <p:pic>
        <p:nvPicPr>
          <p:cNvPr id="9" name="Picture 8">
            <a:extLst>
              <a:ext uri="{FF2B5EF4-FFF2-40B4-BE49-F238E27FC236}">
                <a16:creationId xmlns:a16="http://schemas.microsoft.com/office/drawing/2014/main" id="{DB0716D0-4433-0686-E70D-5915AEC21B5E}"/>
              </a:ext>
            </a:extLst>
          </p:cNvPr>
          <p:cNvPicPr>
            <a:picLocks noChangeAspect="1"/>
          </p:cNvPicPr>
          <p:nvPr/>
        </p:nvPicPr>
        <p:blipFill rotWithShape="1">
          <a:blip r:embed="rId3"/>
          <a:srcRect l="17693" t="1" r="1962" b="106"/>
          <a:stretch/>
        </p:blipFill>
        <p:spPr>
          <a:xfrm>
            <a:off x="5737558" y="3314682"/>
            <a:ext cx="6208882" cy="3452934"/>
          </a:xfrm>
          <a:prstGeom prst="rect">
            <a:avLst/>
          </a:prstGeom>
        </p:spPr>
      </p:pic>
      <p:sp>
        <p:nvSpPr>
          <p:cNvPr id="10" name="Oval 9">
            <a:extLst>
              <a:ext uri="{FF2B5EF4-FFF2-40B4-BE49-F238E27FC236}">
                <a16:creationId xmlns:a16="http://schemas.microsoft.com/office/drawing/2014/main" id="{184561E2-32D1-411A-63A4-E83ED185DC72}"/>
              </a:ext>
            </a:extLst>
          </p:cNvPr>
          <p:cNvSpPr/>
          <p:nvPr/>
        </p:nvSpPr>
        <p:spPr>
          <a:xfrm>
            <a:off x="4701209" y="3547555"/>
            <a:ext cx="725556" cy="288949"/>
          </a:xfrm>
          <a:prstGeom prst="ellipse">
            <a:avLst/>
          </a:prstGeom>
          <a:solidFill>
            <a:schemeClr val="accent1">
              <a:alpha val="3785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2689523-B8A6-A88D-7012-3A822CC4E28D}"/>
              </a:ext>
            </a:extLst>
          </p:cNvPr>
          <p:cNvCxnSpPr/>
          <p:nvPr/>
        </p:nvCxnSpPr>
        <p:spPr>
          <a:xfrm>
            <a:off x="5426765" y="3836504"/>
            <a:ext cx="3183837"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25480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Scale>
                                      <p:cBhvr>
                                        <p:cTn id="24"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9"/>
                                        </p:tgtEl>
                                        <p:attrNameLst>
                                          <p:attrName>ppt_x</p:attrName>
                                          <p:attrName>ppt_y</p:attrName>
                                        </p:attrNameLst>
                                      </p:cBhvr>
                                    </p:animMotion>
                                    <p:animEffect transition="in" filter="fade">
                                      <p:cBhvr>
                                        <p:cTn id="26" dur="1000"/>
                                        <p:tgtEl>
                                          <p:spTgt spid="9"/>
                                        </p:tgtEl>
                                      </p:cBhvr>
                                    </p:animEffect>
                                  </p:childTnLst>
                                </p:cTn>
                              </p:par>
                            </p:childTnLst>
                          </p:cTn>
                        </p:par>
                        <p:par>
                          <p:cTn id="27" fill="hold">
                            <p:stCondLst>
                              <p:cond delay="3000"/>
                            </p:stCondLst>
                            <p:childTnLst>
                              <p:par>
                                <p:cTn id="28" presetID="17" presetClass="entr" presetSubtype="1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strVal val="#ppt_h"/>
                                          </p:val>
                                        </p:tav>
                                        <p:tav tm="100000">
                                          <p:val>
                                            <p:strVal val="#ppt_h"/>
                                          </p:val>
                                        </p:tav>
                                      </p:tavLst>
                                    </p:anim>
                                  </p:childTnLst>
                                </p:cTn>
                              </p:par>
                            </p:childTnLst>
                          </p:cTn>
                        </p:par>
                        <p:par>
                          <p:cTn id="32" fill="hold">
                            <p:stCondLst>
                              <p:cond delay="3500"/>
                            </p:stCondLst>
                            <p:childTnLst>
                              <p:par>
                                <p:cTn id="33" presetID="3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800" decel="100000"/>
                                        <p:tgtEl>
                                          <p:spTgt spid="12"/>
                                        </p:tgtEl>
                                      </p:cBhvr>
                                    </p:animEffect>
                                    <p:anim calcmode="lin" valueType="num">
                                      <p:cBhvr>
                                        <p:cTn id="36" dur="800" decel="100000" fill="hold"/>
                                        <p:tgtEl>
                                          <p:spTgt spid="12"/>
                                        </p:tgtEl>
                                        <p:attrNameLst>
                                          <p:attrName>style.rotation</p:attrName>
                                        </p:attrNameLst>
                                      </p:cBhvr>
                                      <p:tavLst>
                                        <p:tav tm="0">
                                          <p:val>
                                            <p:fltVal val="-90"/>
                                          </p:val>
                                        </p:tav>
                                        <p:tav tm="100000">
                                          <p:val>
                                            <p:fltVal val="0"/>
                                          </p:val>
                                        </p:tav>
                                      </p:tavLst>
                                    </p:anim>
                                    <p:anim calcmode="lin" valueType="num">
                                      <p:cBhvr>
                                        <p:cTn id="37" dur="800" decel="100000" fill="hold"/>
                                        <p:tgtEl>
                                          <p:spTgt spid="12"/>
                                        </p:tgtEl>
                                        <p:attrNameLst>
                                          <p:attrName>ppt_x</p:attrName>
                                        </p:attrNameLst>
                                      </p:cBhvr>
                                      <p:tavLst>
                                        <p:tav tm="0">
                                          <p:val>
                                            <p:strVal val="#ppt_x+0.4"/>
                                          </p:val>
                                        </p:tav>
                                        <p:tav tm="100000">
                                          <p:val>
                                            <p:strVal val="#ppt_x-0.05"/>
                                          </p:val>
                                        </p:tav>
                                      </p:tavLst>
                                    </p:anim>
                                    <p:anim calcmode="lin" valueType="num">
                                      <p:cBhvr>
                                        <p:cTn id="38" dur="800" decel="100000" fill="hold"/>
                                        <p:tgtEl>
                                          <p:spTgt spid="12"/>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Student Request to Enroll in Courses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Students who requested to enroll in courses will be shown in this table. An admin could Accept/Reject or Manage the registrations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18</a:t>
            </a:fld>
            <a:endParaRPr lang="en-US" dirty="0"/>
          </a:p>
        </p:txBody>
      </p:sp>
      <p:pic>
        <p:nvPicPr>
          <p:cNvPr id="8" name="Picture 7">
            <a:extLst>
              <a:ext uri="{FF2B5EF4-FFF2-40B4-BE49-F238E27FC236}">
                <a16:creationId xmlns:a16="http://schemas.microsoft.com/office/drawing/2014/main" id="{855E1C07-8875-0B55-C02C-B9E820096DF7}"/>
              </a:ext>
            </a:extLst>
          </p:cNvPr>
          <p:cNvPicPr>
            <a:picLocks noChangeAspect="1"/>
          </p:cNvPicPr>
          <p:nvPr/>
        </p:nvPicPr>
        <p:blipFill>
          <a:blip r:embed="rId2"/>
          <a:stretch>
            <a:fillRect/>
          </a:stretch>
        </p:blipFill>
        <p:spPr>
          <a:xfrm>
            <a:off x="1563756" y="2105555"/>
            <a:ext cx="9064487" cy="4615924"/>
          </a:xfrm>
          <a:prstGeom prst="rect">
            <a:avLst/>
          </a:prstGeom>
        </p:spPr>
      </p:pic>
    </p:spTree>
    <p:extLst>
      <p:ext uri="{BB962C8B-B14F-4D97-AF65-F5344CB8AC3E}">
        <p14:creationId xmlns:p14="http://schemas.microsoft.com/office/powerpoint/2010/main" val="321763912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Manage Student Course Registration</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An admin can manage students enrollment in courses by deleting him/her from a chosen course due to some criteria or even add him to a course that is not chosen by the student due to some restrictions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19</a:t>
            </a:fld>
            <a:endParaRPr lang="en-US" dirty="0"/>
          </a:p>
        </p:txBody>
      </p:sp>
      <p:pic>
        <p:nvPicPr>
          <p:cNvPr id="7" name="Picture 6">
            <a:extLst>
              <a:ext uri="{FF2B5EF4-FFF2-40B4-BE49-F238E27FC236}">
                <a16:creationId xmlns:a16="http://schemas.microsoft.com/office/drawing/2014/main" id="{6D15E3E5-B403-DE8E-D607-30FFC4D230DC}"/>
              </a:ext>
            </a:extLst>
          </p:cNvPr>
          <p:cNvPicPr>
            <a:picLocks noChangeAspect="1"/>
          </p:cNvPicPr>
          <p:nvPr/>
        </p:nvPicPr>
        <p:blipFill>
          <a:blip r:embed="rId2"/>
          <a:stretch>
            <a:fillRect/>
          </a:stretch>
        </p:blipFill>
        <p:spPr>
          <a:xfrm>
            <a:off x="957943" y="1868266"/>
            <a:ext cx="9488556" cy="4862885"/>
          </a:xfrm>
          <a:prstGeom prst="rect">
            <a:avLst/>
          </a:prstGeom>
        </p:spPr>
      </p:pic>
    </p:spTree>
    <p:extLst>
      <p:ext uri="{BB962C8B-B14F-4D97-AF65-F5344CB8AC3E}">
        <p14:creationId xmlns:p14="http://schemas.microsoft.com/office/powerpoint/2010/main" val="262679527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ACADEMIC REGISTRATION PROJECT</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The proposed project ‘Academic Registration’ is a Web Based System which automates the process of registering students in courses at the Lebanese University – Faculty of Science.</a:t>
            </a:r>
          </a:p>
          <a:p>
            <a:r>
              <a:rPr lang="en-US" dirty="0"/>
              <a:t>The website supports the registration of students enrolled in the Department of Computer Science, it could be adjusted and improved in the future to support the registration of students from all the Faculty of Science Departments.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7" name="Oval 6">
            <a:extLst>
              <a:ext uri="{FF2B5EF4-FFF2-40B4-BE49-F238E27FC236}">
                <a16:creationId xmlns:a16="http://schemas.microsoft.com/office/drawing/2014/main" id="{279C0E58-9725-5724-D141-F903063C9BCE}"/>
              </a:ext>
            </a:extLst>
          </p:cNvPr>
          <p:cNvSpPr/>
          <p:nvPr/>
        </p:nvSpPr>
        <p:spPr>
          <a:xfrm>
            <a:off x="7451967" y="1665521"/>
            <a:ext cx="4266960" cy="426696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491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Student Course Registration Status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After an admin accepts or rejects a student-course registration request it will be displayed in separate sections to show accepted/rejected requests separately. Rejected requests will be hold on until a students choose appropriate or valid courses based in certain criteria.</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20</a:t>
            </a:fld>
            <a:endParaRPr lang="en-US" dirty="0"/>
          </a:p>
        </p:txBody>
      </p:sp>
      <p:pic>
        <p:nvPicPr>
          <p:cNvPr id="8" name="Picture 7">
            <a:extLst>
              <a:ext uri="{FF2B5EF4-FFF2-40B4-BE49-F238E27FC236}">
                <a16:creationId xmlns:a16="http://schemas.microsoft.com/office/drawing/2014/main" id="{9E598530-9326-6DCD-4705-D3921DAAF40E}"/>
              </a:ext>
            </a:extLst>
          </p:cNvPr>
          <p:cNvPicPr>
            <a:picLocks noChangeAspect="1"/>
          </p:cNvPicPr>
          <p:nvPr/>
        </p:nvPicPr>
        <p:blipFill rotWithShape="1">
          <a:blip r:embed="rId2"/>
          <a:srcRect l="17052" t="558" r="2812" b="832"/>
          <a:stretch/>
        </p:blipFill>
        <p:spPr>
          <a:xfrm>
            <a:off x="92766" y="1858691"/>
            <a:ext cx="6228522" cy="3140617"/>
          </a:xfrm>
          <a:prstGeom prst="rect">
            <a:avLst/>
          </a:prstGeom>
        </p:spPr>
      </p:pic>
      <p:pic>
        <p:nvPicPr>
          <p:cNvPr id="10" name="Picture 9">
            <a:extLst>
              <a:ext uri="{FF2B5EF4-FFF2-40B4-BE49-F238E27FC236}">
                <a16:creationId xmlns:a16="http://schemas.microsoft.com/office/drawing/2014/main" id="{514E7C4E-1B7A-947A-38F6-EF4ACB754DC2}"/>
              </a:ext>
            </a:extLst>
          </p:cNvPr>
          <p:cNvPicPr>
            <a:picLocks noChangeAspect="1"/>
          </p:cNvPicPr>
          <p:nvPr/>
        </p:nvPicPr>
        <p:blipFill rotWithShape="1">
          <a:blip r:embed="rId3"/>
          <a:srcRect l="18414" t="-361" r="2984"/>
          <a:stretch/>
        </p:blipFill>
        <p:spPr>
          <a:xfrm>
            <a:off x="6373276" y="3763617"/>
            <a:ext cx="5630354" cy="3029651"/>
          </a:xfrm>
          <a:prstGeom prst="rect">
            <a:avLst/>
          </a:prstGeom>
        </p:spPr>
      </p:pic>
    </p:spTree>
    <p:extLst>
      <p:ext uri="{BB962C8B-B14F-4D97-AF65-F5344CB8AC3E}">
        <p14:creationId xmlns:p14="http://schemas.microsoft.com/office/powerpoint/2010/main" val="333695617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Scale>
                                      <p:cBhvr>
                                        <p:cTn id="2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0"/>
                                        </p:tgtEl>
                                        <p:attrNameLst>
                                          <p:attrName>ppt_x</p:attrName>
                                          <p:attrName>ppt_y</p:attrName>
                                        </p:attrNameLst>
                                      </p:cBhvr>
                                    </p:animMotion>
                                    <p:animEffect transition="in" filter="fade">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317"/>
            <a:ext cx="5006481" cy="783961"/>
          </a:xfrm>
        </p:spPr>
        <p:txBody>
          <a:bodyPr>
            <a:normAutofit fontScale="90000"/>
          </a:bodyPr>
          <a:lstStyle/>
          <a:p>
            <a:r>
              <a:rPr lang="en-US" sz="2800" u="sng" dirty="0">
                <a:solidFill>
                  <a:srgbClr val="FFFF00"/>
                </a:solidFill>
              </a:rPr>
              <a:t>Admin Page – Display Admins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An admin will be able to display the list of admin accounts permitted to access the website as an administrator as well as add new admin.</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21</a:t>
            </a:fld>
            <a:endParaRPr lang="en-US" dirty="0"/>
          </a:p>
        </p:txBody>
      </p:sp>
      <p:pic>
        <p:nvPicPr>
          <p:cNvPr id="7" name="Picture 6">
            <a:extLst>
              <a:ext uri="{FF2B5EF4-FFF2-40B4-BE49-F238E27FC236}">
                <a16:creationId xmlns:a16="http://schemas.microsoft.com/office/drawing/2014/main" id="{D3EC8A55-FB86-BCF3-66FA-4B0C555CF464}"/>
              </a:ext>
            </a:extLst>
          </p:cNvPr>
          <p:cNvPicPr>
            <a:picLocks noChangeAspect="1"/>
          </p:cNvPicPr>
          <p:nvPr/>
        </p:nvPicPr>
        <p:blipFill>
          <a:blip r:embed="rId2"/>
          <a:stretch>
            <a:fillRect/>
          </a:stretch>
        </p:blipFill>
        <p:spPr>
          <a:xfrm>
            <a:off x="716374" y="1946577"/>
            <a:ext cx="10256609" cy="4713155"/>
          </a:xfrm>
          <a:prstGeom prst="rect">
            <a:avLst/>
          </a:prstGeom>
        </p:spPr>
      </p:pic>
    </p:spTree>
    <p:extLst>
      <p:ext uri="{BB962C8B-B14F-4D97-AF65-F5344CB8AC3E}">
        <p14:creationId xmlns:p14="http://schemas.microsoft.com/office/powerpoint/2010/main" val="44698513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317"/>
            <a:ext cx="5006481" cy="783961"/>
          </a:xfrm>
        </p:spPr>
        <p:txBody>
          <a:bodyPr>
            <a:normAutofit/>
          </a:bodyPr>
          <a:lstStyle/>
          <a:p>
            <a:r>
              <a:rPr lang="en-US" sz="2800" u="sng" dirty="0">
                <a:solidFill>
                  <a:srgbClr val="FFFF00"/>
                </a:solidFill>
              </a:rPr>
              <a:t>Admin Page – Add Admin</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An admin will be able to add another admin account in order to manage students-course registration requests as well as assign grades.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22</a:t>
            </a:fld>
            <a:endParaRPr lang="en-US" dirty="0"/>
          </a:p>
        </p:txBody>
      </p:sp>
      <p:pic>
        <p:nvPicPr>
          <p:cNvPr id="8" name="Picture 7">
            <a:extLst>
              <a:ext uri="{FF2B5EF4-FFF2-40B4-BE49-F238E27FC236}">
                <a16:creationId xmlns:a16="http://schemas.microsoft.com/office/drawing/2014/main" id="{1120AC27-BD8A-540A-2877-5269088D3E87}"/>
              </a:ext>
            </a:extLst>
          </p:cNvPr>
          <p:cNvPicPr>
            <a:picLocks noChangeAspect="1"/>
          </p:cNvPicPr>
          <p:nvPr/>
        </p:nvPicPr>
        <p:blipFill>
          <a:blip r:embed="rId2"/>
          <a:stretch>
            <a:fillRect/>
          </a:stretch>
        </p:blipFill>
        <p:spPr>
          <a:xfrm>
            <a:off x="639077" y="2001078"/>
            <a:ext cx="10517574" cy="4625463"/>
          </a:xfrm>
          <a:prstGeom prst="rect">
            <a:avLst/>
          </a:prstGeom>
        </p:spPr>
      </p:pic>
    </p:spTree>
    <p:extLst>
      <p:ext uri="{BB962C8B-B14F-4D97-AF65-F5344CB8AC3E}">
        <p14:creationId xmlns:p14="http://schemas.microsoft.com/office/powerpoint/2010/main" val="285291691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5998436" y="154289"/>
            <a:ext cx="4434840" cy="886968"/>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5999197" y="1037575"/>
            <a:ext cx="5221287" cy="5697990"/>
          </a:xfrm>
        </p:spPr>
        <p:txBody>
          <a:bodyPr>
            <a:normAutofit/>
          </a:bodyPr>
          <a:lstStyle/>
          <a:p>
            <a:r>
              <a:rPr lang="en-US" dirty="0"/>
              <a:t>Technology has been invading every aspect of our lives, nearly all sectors are depending on it to automate their services processes in order to reduce cost and time to full-fill these services. This advancement is crucially needed at the education level, and we LU Computer Science Masters’ Students developed this website to automate the process of registering students in courses online rather than having to complete this process in person, it reduces time and effort at both sides Students and Faculty Administration and perform these process in a simple, flexible, organized and effective way.</a:t>
            </a:r>
          </a:p>
        </p:txBody>
      </p:sp>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University management system</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23</a:t>
            </a:fld>
            <a:endParaRPr lang="en-US" dirty="0"/>
          </a:p>
        </p:txBody>
      </p:sp>
      <p:pic>
        <p:nvPicPr>
          <p:cNvPr id="11" name="Picture Placeholder 10">
            <a:extLst>
              <a:ext uri="{FF2B5EF4-FFF2-40B4-BE49-F238E27FC236}">
                <a16:creationId xmlns:a16="http://schemas.microsoft.com/office/drawing/2014/main" id="{75628F08-4CFB-AA4B-B474-C1B4D8C1D20D}"/>
              </a:ext>
            </a:extLst>
          </p:cNvPr>
          <p:cNvPicPr>
            <a:picLocks noGrp="1" noChangeAspect="1"/>
          </p:cNvPicPr>
          <p:nvPr>
            <p:ph type="pic" sz="quarter" idx="14"/>
          </p:nvPr>
        </p:nvPicPr>
        <p:blipFill>
          <a:blip r:embed="rId2"/>
          <a:srcRect l="17279" r="17279"/>
          <a:stretch>
            <a:fillRect/>
          </a:stretch>
        </p:blipFill>
        <p:spPr/>
      </p:pic>
      <p:pic>
        <p:nvPicPr>
          <p:cNvPr id="13" name="Picture Placeholder 12">
            <a:extLst>
              <a:ext uri="{FF2B5EF4-FFF2-40B4-BE49-F238E27FC236}">
                <a16:creationId xmlns:a16="http://schemas.microsoft.com/office/drawing/2014/main" id="{1A55E56B-0F50-8E41-B0C6-D9159294D0F7}"/>
              </a:ext>
            </a:extLst>
          </p:cNvPr>
          <p:cNvPicPr>
            <a:picLocks noGrp="1" noChangeAspect="1"/>
          </p:cNvPicPr>
          <p:nvPr>
            <p:ph type="pic" sz="quarter" idx="15"/>
          </p:nvPr>
        </p:nvPicPr>
        <p:blipFill>
          <a:blip r:embed="rId3"/>
          <a:srcRect l="22484" r="22484"/>
          <a:stretch>
            <a:fillRect/>
          </a:stretch>
        </p:blipFill>
        <p:spPr/>
      </p:pic>
      <p:pic>
        <p:nvPicPr>
          <p:cNvPr id="17" name="Picture Placeholder 16">
            <a:extLst>
              <a:ext uri="{FF2B5EF4-FFF2-40B4-BE49-F238E27FC236}">
                <a16:creationId xmlns:a16="http://schemas.microsoft.com/office/drawing/2014/main" id="{C297031F-DCFB-BD4B-AB4C-A688FD90DEE9}"/>
              </a:ext>
            </a:extLst>
          </p:cNvPr>
          <p:cNvPicPr>
            <a:picLocks noGrp="1" noChangeAspect="1"/>
          </p:cNvPicPr>
          <p:nvPr>
            <p:ph type="pic" sz="quarter" idx="13"/>
          </p:nvPr>
        </p:nvPicPr>
        <p:blipFill>
          <a:blip r:embed="rId4"/>
          <a:srcRect t="423" b="423"/>
          <a:stretch>
            <a:fillRect/>
          </a:stretch>
        </p:blipFill>
        <p:spPr>
          <a:xfrm>
            <a:off x="284163" y="3108325"/>
            <a:ext cx="5221287" cy="3448050"/>
          </a:xfrm>
        </p:spPr>
      </p:pic>
    </p:spTree>
    <p:extLst>
      <p:ext uri="{BB962C8B-B14F-4D97-AF65-F5344CB8AC3E}">
        <p14:creationId xmlns:p14="http://schemas.microsoft.com/office/powerpoint/2010/main" val="3584772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8">
                                            <p:txEl>
                                              <p:pRg st="0" end="0"/>
                                            </p:txEl>
                                          </p:spTgt>
                                        </p:tgtEl>
                                        <p:attrNameLst>
                                          <p:attrName>style.visibility</p:attrName>
                                        </p:attrNameLst>
                                      </p:cBhvr>
                                      <p:to>
                                        <p:strVal val="visible"/>
                                      </p:to>
                                    </p:set>
                                    <p:anim by="(-#ppt_w*2)" calcmode="lin" valueType="num">
                                      <p:cBhvr rctx="PPT">
                                        <p:cTn id="7" dur="250" autoRev="1" fill="hold">
                                          <p:stCondLst>
                                            <p:cond delay="0"/>
                                          </p:stCondLst>
                                        </p:cTn>
                                        <p:tgtEl>
                                          <p:spTgt spid="8">
                                            <p:txEl>
                                              <p:pRg st="0" end="0"/>
                                            </p:txEl>
                                          </p:spTgt>
                                        </p:tgtEl>
                                        <p:attrNameLst>
                                          <p:attrName>ppt_w</p:attrName>
                                        </p:attrNameLst>
                                      </p:cBhvr>
                                    </p:anim>
                                    <p:anim by="(#ppt_w*0.50)" calcmode="lin" valueType="num">
                                      <p:cBhvr>
                                        <p:cTn id="8" dur="250" decel="50000" autoRev="1" fill="hold">
                                          <p:stCondLst>
                                            <p:cond delay="0"/>
                                          </p:stCondLst>
                                        </p:cTn>
                                        <p:tgtEl>
                                          <p:spTgt spid="8">
                                            <p:txEl>
                                              <p:pRg st="0" end="0"/>
                                            </p:txEl>
                                          </p:spTgt>
                                        </p:tgtEl>
                                        <p:attrNameLst>
                                          <p:attrName>ppt_x</p:attrName>
                                        </p:attrNameLst>
                                      </p:cBhvr>
                                    </p:anim>
                                    <p:anim from="(-#ppt_h/2)" to="(#ppt_y)" calcmode="lin" valueType="num">
                                      <p:cBhvr>
                                        <p:cTn id="9" dur="500" fill="hold">
                                          <p:stCondLst>
                                            <p:cond delay="0"/>
                                          </p:stCondLst>
                                        </p:cTn>
                                        <p:tgtEl>
                                          <p:spTgt spid="8">
                                            <p:txEl>
                                              <p:pRg st="0" end="0"/>
                                            </p:txEl>
                                          </p:spTgt>
                                        </p:tgtEl>
                                        <p:attrNameLst>
                                          <p:attrName>ppt_y</p:attrName>
                                        </p:attrNameLst>
                                      </p:cBhvr>
                                    </p:anim>
                                    <p:animRot by="21600000">
                                      <p:cBhvr>
                                        <p:cTn id="10" dur="500"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University management system</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24</a:t>
            </a:fld>
            <a:endParaRPr lang="en-US" dirty="0"/>
          </a:p>
        </p:txBody>
      </p:sp>
    </p:spTree>
    <p:extLst>
      <p:ext uri="{BB962C8B-B14F-4D97-AF65-F5344CB8AC3E}">
        <p14:creationId xmlns:p14="http://schemas.microsoft.com/office/powerpoint/2010/main" val="92731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3284958" y="726631"/>
            <a:ext cx="5622083" cy="608793"/>
          </a:xfrm>
        </p:spPr>
        <p:txBody>
          <a:bodyPr>
            <a:noAutofit/>
          </a:bodyPr>
          <a:lstStyle/>
          <a:p>
            <a:pPr algn="ctr"/>
            <a:r>
              <a:rPr lang="en-US" sz="4000" u="sng" dirty="0"/>
              <a:t>Users involved</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Academic registration project</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22477" y="201170"/>
            <a:ext cx="2743200" cy="365125"/>
          </a:xfrm>
        </p:spPr>
        <p:txBody>
          <a:bodyPr/>
          <a:lstStyle/>
          <a:p>
            <a:pPr algn="l" defTabSz="881060"/>
            <a:r>
              <a:rPr lang="en-US" dirty="0"/>
              <a:t>3</a:t>
            </a:r>
          </a:p>
        </p:txBody>
      </p:sp>
      <p:pic>
        <p:nvPicPr>
          <p:cNvPr id="15" name="Picture 14">
            <a:extLst>
              <a:ext uri="{FF2B5EF4-FFF2-40B4-BE49-F238E27FC236}">
                <a16:creationId xmlns:a16="http://schemas.microsoft.com/office/drawing/2014/main" id="{258538AD-DE77-5B99-F25B-F56ADED2393E}"/>
              </a:ext>
            </a:extLst>
          </p:cNvPr>
          <p:cNvPicPr>
            <a:picLocks noChangeAspect="1"/>
          </p:cNvPicPr>
          <p:nvPr/>
        </p:nvPicPr>
        <p:blipFill>
          <a:blip r:embed="rId2"/>
          <a:stretch>
            <a:fillRect/>
          </a:stretch>
        </p:blipFill>
        <p:spPr>
          <a:xfrm>
            <a:off x="2008427" y="1844745"/>
            <a:ext cx="2891116" cy="2891116"/>
          </a:xfrm>
          <a:prstGeom prst="rect">
            <a:avLst/>
          </a:prstGeom>
        </p:spPr>
      </p:pic>
      <p:sp>
        <p:nvSpPr>
          <p:cNvPr id="17" name="Title 2">
            <a:extLst>
              <a:ext uri="{FF2B5EF4-FFF2-40B4-BE49-F238E27FC236}">
                <a16:creationId xmlns:a16="http://schemas.microsoft.com/office/drawing/2014/main" id="{42B78FEE-4B2A-055C-65F4-D4BFA75DE769}"/>
              </a:ext>
            </a:extLst>
          </p:cNvPr>
          <p:cNvSpPr txBox="1">
            <a:spLocks/>
          </p:cNvSpPr>
          <p:nvPr/>
        </p:nvSpPr>
        <p:spPr>
          <a:xfrm>
            <a:off x="1392952" y="4622680"/>
            <a:ext cx="4122065" cy="1391631"/>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dirty="0">
                <a:solidFill>
                  <a:schemeClr val="accent2"/>
                </a:solidFill>
              </a:rPr>
              <a:t>Faculty </a:t>
            </a:r>
          </a:p>
          <a:p>
            <a:pPr algn="ctr"/>
            <a:r>
              <a:rPr lang="en-US" sz="2800" dirty="0">
                <a:solidFill>
                  <a:schemeClr val="accent2"/>
                </a:solidFill>
              </a:rPr>
              <a:t>of Science Admins</a:t>
            </a:r>
          </a:p>
        </p:txBody>
      </p:sp>
      <p:pic>
        <p:nvPicPr>
          <p:cNvPr id="21" name="Picture 20">
            <a:extLst>
              <a:ext uri="{FF2B5EF4-FFF2-40B4-BE49-F238E27FC236}">
                <a16:creationId xmlns:a16="http://schemas.microsoft.com/office/drawing/2014/main" id="{4A608CA6-CA81-A2BA-C2B1-55BF022FC5E9}"/>
              </a:ext>
            </a:extLst>
          </p:cNvPr>
          <p:cNvPicPr>
            <a:picLocks noChangeAspect="1"/>
          </p:cNvPicPr>
          <p:nvPr/>
        </p:nvPicPr>
        <p:blipFill>
          <a:blip r:embed="rId3"/>
          <a:stretch>
            <a:fillRect/>
          </a:stretch>
        </p:blipFill>
        <p:spPr>
          <a:xfrm>
            <a:off x="7750734" y="1918703"/>
            <a:ext cx="2743200" cy="2743200"/>
          </a:xfrm>
          <a:prstGeom prst="rect">
            <a:avLst/>
          </a:prstGeom>
        </p:spPr>
      </p:pic>
      <p:sp>
        <p:nvSpPr>
          <p:cNvPr id="22" name="Title 2">
            <a:extLst>
              <a:ext uri="{FF2B5EF4-FFF2-40B4-BE49-F238E27FC236}">
                <a16:creationId xmlns:a16="http://schemas.microsoft.com/office/drawing/2014/main" id="{DF14A60F-B80D-F486-F393-4720446B74A5}"/>
              </a:ext>
            </a:extLst>
          </p:cNvPr>
          <p:cNvSpPr txBox="1">
            <a:spLocks/>
          </p:cNvSpPr>
          <p:nvPr/>
        </p:nvSpPr>
        <p:spPr>
          <a:xfrm>
            <a:off x="7061301" y="4622680"/>
            <a:ext cx="4122065" cy="1391631"/>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dirty="0">
                <a:solidFill>
                  <a:schemeClr val="accent2"/>
                </a:solidFill>
              </a:rPr>
              <a:t>Computer Science Students</a:t>
            </a:r>
          </a:p>
        </p:txBody>
      </p:sp>
    </p:spTree>
    <p:extLst>
      <p:ext uri="{BB962C8B-B14F-4D97-AF65-F5344CB8AC3E}">
        <p14:creationId xmlns:p14="http://schemas.microsoft.com/office/powerpoint/2010/main" val="161359806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37"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900" decel="100000" fill="hold"/>
                                        <p:tgtEl>
                                          <p:spTgt spid="15"/>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28" presetID="41" presetClass="entr" presetSubtype="0" fill="hold" grpId="0" nodeType="withEffect">
                                  <p:stCondLst>
                                    <p:cond delay="0"/>
                                  </p:stCondLst>
                                  <p:iterate type="lt">
                                    <p:tmPct val="10000"/>
                                  </p:iterate>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7"/>
                                        </p:tgtEl>
                                        <p:attrNameLst>
                                          <p:attrName>ppt_y</p:attrName>
                                        </p:attrNameLst>
                                      </p:cBhvr>
                                      <p:tavLst>
                                        <p:tav tm="0">
                                          <p:val>
                                            <p:strVal val="#ppt_y"/>
                                          </p:val>
                                        </p:tav>
                                        <p:tav tm="100000">
                                          <p:val>
                                            <p:strVal val="#ppt_y"/>
                                          </p:val>
                                        </p:tav>
                                      </p:tavLst>
                                    </p:anim>
                                    <p:anim calcmode="lin" valueType="num">
                                      <p:cBhvr>
                                        <p:cTn id="32"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7"/>
                                        </p:tgtEl>
                                      </p:cBhvr>
                                    </p:animEffect>
                                  </p:childTnLst>
                                </p:cTn>
                              </p:par>
                            </p:childTnLst>
                          </p:cTn>
                        </p:par>
                        <p:par>
                          <p:cTn id="35" fill="hold">
                            <p:stCondLst>
                              <p:cond delay="3550"/>
                            </p:stCondLst>
                            <p:childTnLst>
                              <p:par>
                                <p:cTn id="36" presetID="37" presetClass="entr" presetSubtype="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900" decel="100000" fill="hold"/>
                                        <p:tgtEl>
                                          <p:spTgt spid="21"/>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42" presetID="41" presetClass="entr" presetSubtype="0" fill="hold" grpId="0" nodeType="withEffect">
                                  <p:stCondLst>
                                    <p:cond delay="0"/>
                                  </p:stCondLst>
                                  <p:iterate type="lt">
                                    <p:tmPct val="10000"/>
                                  </p:iterate>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2"/>
                                        </p:tgtEl>
                                        <p:attrNameLst>
                                          <p:attrName>ppt_y</p:attrName>
                                        </p:attrNameLst>
                                      </p:cBhvr>
                                      <p:tavLst>
                                        <p:tav tm="0">
                                          <p:val>
                                            <p:strVal val="#ppt_y"/>
                                          </p:val>
                                        </p:tav>
                                        <p:tav tm="100000">
                                          <p:val>
                                            <p:strVal val="#ppt_y"/>
                                          </p:val>
                                        </p:tav>
                                      </p:tavLst>
                                    </p:anim>
                                    <p:anim calcmode="lin" valueType="num">
                                      <p:cBhvr>
                                        <p:cTn id="46"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3284958" y="131752"/>
            <a:ext cx="6031320" cy="1335425"/>
          </a:xfrm>
        </p:spPr>
        <p:txBody>
          <a:bodyPr>
            <a:noAutofit/>
          </a:bodyPr>
          <a:lstStyle/>
          <a:p>
            <a:pPr algn="ctr"/>
            <a:r>
              <a:rPr lang="en-US" sz="4000" u="sng" dirty="0"/>
              <a:t>Languages and Tools Used</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Academic registration project</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22477" y="201170"/>
            <a:ext cx="2743200" cy="365125"/>
          </a:xfrm>
        </p:spPr>
        <p:txBody>
          <a:bodyPr/>
          <a:lstStyle/>
          <a:p>
            <a:pPr algn="l" defTabSz="881060"/>
            <a:r>
              <a:rPr lang="en-US" dirty="0"/>
              <a:t>3</a:t>
            </a:r>
          </a:p>
        </p:txBody>
      </p:sp>
      <p:sp>
        <p:nvSpPr>
          <p:cNvPr id="22" name="Title 2">
            <a:extLst>
              <a:ext uri="{FF2B5EF4-FFF2-40B4-BE49-F238E27FC236}">
                <a16:creationId xmlns:a16="http://schemas.microsoft.com/office/drawing/2014/main" id="{DF14A60F-B80D-F486-F393-4720446B74A5}"/>
              </a:ext>
            </a:extLst>
          </p:cNvPr>
          <p:cNvSpPr txBox="1">
            <a:spLocks/>
          </p:cNvSpPr>
          <p:nvPr/>
        </p:nvSpPr>
        <p:spPr>
          <a:xfrm>
            <a:off x="1146944" y="2080591"/>
            <a:ext cx="3040112" cy="660433"/>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u="sng" dirty="0">
                <a:solidFill>
                  <a:schemeClr val="accent2"/>
                </a:solidFill>
              </a:rPr>
              <a:t>Front-end</a:t>
            </a:r>
          </a:p>
        </p:txBody>
      </p:sp>
      <p:pic>
        <p:nvPicPr>
          <p:cNvPr id="6" name="Picture 5">
            <a:extLst>
              <a:ext uri="{FF2B5EF4-FFF2-40B4-BE49-F238E27FC236}">
                <a16:creationId xmlns:a16="http://schemas.microsoft.com/office/drawing/2014/main" id="{824921BB-6622-9457-8DA5-9EF10441127F}"/>
              </a:ext>
            </a:extLst>
          </p:cNvPr>
          <p:cNvPicPr>
            <a:picLocks noChangeAspect="1"/>
          </p:cNvPicPr>
          <p:nvPr/>
        </p:nvPicPr>
        <p:blipFill>
          <a:blip r:embed="rId2"/>
          <a:stretch>
            <a:fillRect/>
          </a:stretch>
        </p:blipFill>
        <p:spPr>
          <a:xfrm>
            <a:off x="1205889" y="2863551"/>
            <a:ext cx="1303999" cy="1303999"/>
          </a:xfrm>
          <a:prstGeom prst="rect">
            <a:avLst/>
          </a:prstGeom>
        </p:spPr>
      </p:pic>
      <p:pic>
        <p:nvPicPr>
          <p:cNvPr id="10" name="Picture 9">
            <a:extLst>
              <a:ext uri="{FF2B5EF4-FFF2-40B4-BE49-F238E27FC236}">
                <a16:creationId xmlns:a16="http://schemas.microsoft.com/office/drawing/2014/main" id="{ABE9F771-E394-51D8-A055-A89A4B202B71}"/>
              </a:ext>
            </a:extLst>
          </p:cNvPr>
          <p:cNvPicPr>
            <a:picLocks noChangeAspect="1"/>
          </p:cNvPicPr>
          <p:nvPr/>
        </p:nvPicPr>
        <p:blipFill>
          <a:blip r:embed="rId3"/>
          <a:stretch>
            <a:fillRect/>
          </a:stretch>
        </p:blipFill>
        <p:spPr>
          <a:xfrm>
            <a:off x="2534864" y="2765456"/>
            <a:ext cx="1500188" cy="1500188"/>
          </a:xfrm>
          <a:prstGeom prst="rect">
            <a:avLst/>
          </a:prstGeom>
        </p:spPr>
      </p:pic>
      <p:pic>
        <p:nvPicPr>
          <p:cNvPr id="12" name="Picture 11">
            <a:extLst>
              <a:ext uri="{FF2B5EF4-FFF2-40B4-BE49-F238E27FC236}">
                <a16:creationId xmlns:a16="http://schemas.microsoft.com/office/drawing/2014/main" id="{02489916-80FF-9E34-948C-6737CB1AD31A}"/>
              </a:ext>
            </a:extLst>
          </p:cNvPr>
          <p:cNvPicPr>
            <a:picLocks noChangeAspect="1"/>
          </p:cNvPicPr>
          <p:nvPr/>
        </p:nvPicPr>
        <p:blipFill>
          <a:blip r:embed="rId4"/>
          <a:stretch>
            <a:fillRect/>
          </a:stretch>
        </p:blipFill>
        <p:spPr>
          <a:xfrm>
            <a:off x="1370013" y="4290076"/>
            <a:ext cx="2329701" cy="1310457"/>
          </a:xfrm>
          <a:prstGeom prst="rect">
            <a:avLst/>
          </a:prstGeom>
        </p:spPr>
      </p:pic>
      <p:sp>
        <p:nvSpPr>
          <p:cNvPr id="13" name="Title 2">
            <a:extLst>
              <a:ext uri="{FF2B5EF4-FFF2-40B4-BE49-F238E27FC236}">
                <a16:creationId xmlns:a16="http://schemas.microsoft.com/office/drawing/2014/main" id="{B9AC1142-273B-836E-3D84-FAB890ED5A6E}"/>
              </a:ext>
            </a:extLst>
          </p:cNvPr>
          <p:cNvSpPr txBox="1">
            <a:spLocks/>
          </p:cNvSpPr>
          <p:nvPr/>
        </p:nvSpPr>
        <p:spPr>
          <a:xfrm>
            <a:off x="4441782" y="2080590"/>
            <a:ext cx="3539285" cy="660433"/>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u="sng" dirty="0">
                <a:solidFill>
                  <a:schemeClr val="accent2"/>
                </a:solidFill>
              </a:rPr>
              <a:t>Backend-end</a:t>
            </a:r>
          </a:p>
        </p:txBody>
      </p:sp>
      <p:pic>
        <p:nvPicPr>
          <p:cNvPr id="16" name="Picture 15">
            <a:extLst>
              <a:ext uri="{FF2B5EF4-FFF2-40B4-BE49-F238E27FC236}">
                <a16:creationId xmlns:a16="http://schemas.microsoft.com/office/drawing/2014/main" id="{8394D858-CC44-B1A7-69B0-0916DCDB94E8}"/>
              </a:ext>
            </a:extLst>
          </p:cNvPr>
          <p:cNvPicPr>
            <a:picLocks noChangeAspect="1"/>
          </p:cNvPicPr>
          <p:nvPr/>
        </p:nvPicPr>
        <p:blipFill>
          <a:blip r:embed="rId5"/>
          <a:stretch>
            <a:fillRect/>
          </a:stretch>
        </p:blipFill>
        <p:spPr>
          <a:xfrm>
            <a:off x="4439280" y="2490836"/>
            <a:ext cx="1727200" cy="1727200"/>
          </a:xfrm>
          <a:prstGeom prst="rect">
            <a:avLst/>
          </a:prstGeom>
        </p:spPr>
      </p:pic>
      <p:pic>
        <p:nvPicPr>
          <p:cNvPr id="19" name="Picture 18">
            <a:extLst>
              <a:ext uri="{FF2B5EF4-FFF2-40B4-BE49-F238E27FC236}">
                <a16:creationId xmlns:a16="http://schemas.microsoft.com/office/drawing/2014/main" id="{80F96D3D-B676-6387-7ADA-A1AEBF993D59}"/>
              </a:ext>
            </a:extLst>
          </p:cNvPr>
          <p:cNvPicPr>
            <a:picLocks noChangeAspect="1"/>
          </p:cNvPicPr>
          <p:nvPr/>
        </p:nvPicPr>
        <p:blipFill>
          <a:blip r:embed="rId6"/>
          <a:stretch>
            <a:fillRect/>
          </a:stretch>
        </p:blipFill>
        <p:spPr>
          <a:xfrm>
            <a:off x="5850304" y="2693595"/>
            <a:ext cx="1818650" cy="1143151"/>
          </a:xfrm>
          <a:prstGeom prst="rect">
            <a:avLst/>
          </a:prstGeom>
        </p:spPr>
      </p:pic>
      <p:pic>
        <p:nvPicPr>
          <p:cNvPr id="23" name="Picture 22">
            <a:extLst>
              <a:ext uri="{FF2B5EF4-FFF2-40B4-BE49-F238E27FC236}">
                <a16:creationId xmlns:a16="http://schemas.microsoft.com/office/drawing/2014/main" id="{981A9F0E-08FF-4584-56E7-88387AD554F0}"/>
              </a:ext>
            </a:extLst>
          </p:cNvPr>
          <p:cNvPicPr>
            <a:picLocks noChangeAspect="1"/>
          </p:cNvPicPr>
          <p:nvPr/>
        </p:nvPicPr>
        <p:blipFill>
          <a:blip r:embed="rId7"/>
          <a:stretch>
            <a:fillRect/>
          </a:stretch>
        </p:blipFill>
        <p:spPr>
          <a:xfrm>
            <a:off x="4977053" y="4002157"/>
            <a:ext cx="2184292" cy="567404"/>
          </a:xfrm>
          <a:prstGeom prst="rect">
            <a:avLst/>
          </a:prstGeom>
        </p:spPr>
      </p:pic>
      <p:sp>
        <p:nvSpPr>
          <p:cNvPr id="24" name="Title 2">
            <a:extLst>
              <a:ext uri="{FF2B5EF4-FFF2-40B4-BE49-F238E27FC236}">
                <a16:creationId xmlns:a16="http://schemas.microsoft.com/office/drawing/2014/main" id="{3D0E2B43-BAAC-1997-623B-42A059F8DE75}"/>
              </a:ext>
            </a:extLst>
          </p:cNvPr>
          <p:cNvSpPr txBox="1">
            <a:spLocks/>
          </p:cNvSpPr>
          <p:nvPr/>
        </p:nvSpPr>
        <p:spPr>
          <a:xfrm>
            <a:off x="8391111" y="2105023"/>
            <a:ext cx="3539285" cy="660433"/>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u="sng" dirty="0">
                <a:solidFill>
                  <a:schemeClr val="accent2"/>
                </a:solidFill>
              </a:rPr>
              <a:t>frameworks</a:t>
            </a:r>
          </a:p>
        </p:txBody>
      </p:sp>
      <p:pic>
        <p:nvPicPr>
          <p:cNvPr id="26" name="Picture 25">
            <a:extLst>
              <a:ext uri="{FF2B5EF4-FFF2-40B4-BE49-F238E27FC236}">
                <a16:creationId xmlns:a16="http://schemas.microsoft.com/office/drawing/2014/main" id="{4E8FC84D-7B9A-A0FE-2B69-E494F9453058}"/>
              </a:ext>
            </a:extLst>
          </p:cNvPr>
          <p:cNvPicPr>
            <a:picLocks noChangeAspect="1"/>
          </p:cNvPicPr>
          <p:nvPr/>
        </p:nvPicPr>
        <p:blipFill>
          <a:blip r:embed="rId8"/>
          <a:stretch>
            <a:fillRect/>
          </a:stretch>
        </p:blipFill>
        <p:spPr>
          <a:xfrm>
            <a:off x="8622477" y="2789454"/>
            <a:ext cx="1014343" cy="1014343"/>
          </a:xfrm>
          <a:prstGeom prst="rect">
            <a:avLst/>
          </a:prstGeom>
        </p:spPr>
      </p:pic>
      <p:pic>
        <p:nvPicPr>
          <p:cNvPr id="28" name="Picture 27">
            <a:extLst>
              <a:ext uri="{FF2B5EF4-FFF2-40B4-BE49-F238E27FC236}">
                <a16:creationId xmlns:a16="http://schemas.microsoft.com/office/drawing/2014/main" id="{56148F81-DB70-682C-1F2B-1ECA96643520}"/>
              </a:ext>
            </a:extLst>
          </p:cNvPr>
          <p:cNvPicPr>
            <a:picLocks noChangeAspect="1"/>
          </p:cNvPicPr>
          <p:nvPr/>
        </p:nvPicPr>
        <p:blipFill>
          <a:blip r:embed="rId9"/>
          <a:stretch>
            <a:fillRect/>
          </a:stretch>
        </p:blipFill>
        <p:spPr>
          <a:xfrm>
            <a:off x="9994077" y="2863551"/>
            <a:ext cx="1674507" cy="803240"/>
          </a:xfrm>
          <a:prstGeom prst="rect">
            <a:avLst/>
          </a:prstGeom>
        </p:spPr>
      </p:pic>
    </p:spTree>
    <p:extLst>
      <p:ext uri="{BB962C8B-B14F-4D97-AF65-F5344CB8AC3E}">
        <p14:creationId xmlns:p14="http://schemas.microsoft.com/office/powerpoint/2010/main" val="154896141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41" presetClass="entr" presetSubtype="0" fill="hold" grpId="0" nodeType="withEffect">
                                  <p:stCondLst>
                                    <p:cond delay="0"/>
                                  </p:stCondLst>
                                  <p:iterate type="lt">
                                    <p:tmPct val="10000"/>
                                  </p:iterate>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2"/>
                                        </p:tgtEl>
                                        <p:attrNameLst>
                                          <p:attrName>ppt_y</p:attrName>
                                        </p:attrNameLst>
                                      </p:cBhvr>
                                      <p:tavLst>
                                        <p:tav tm="0">
                                          <p:val>
                                            <p:strVal val="#ppt_y"/>
                                          </p:val>
                                        </p:tav>
                                        <p:tav tm="100000">
                                          <p:val>
                                            <p:strVal val="#ppt_y"/>
                                          </p:val>
                                        </p:tav>
                                      </p:tavLst>
                                    </p:anim>
                                    <p:anim calcmode="lin" valueType="num">
                                      <p:cBhvr>
                                        <p:cTn id="25"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2"/>
                                        </p:tgtEl>
                                      </p:cBhvr>
                                    </p:animEffect>
                                  </p:childTnLst>
                                </p:cTn>
                              </p:par>
                              <p:par>
                                <p:cTn id="28" presetID="25"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33" dur="1000" fill="hold"/>
                                        <p:tgtEl>
                                          <p:spTgt spid="6"/>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6"/>
                                        </p:tgtEl>
                                      </p:cBhvr>
                                    </p:animEffect>
                                  </p:childTnLst>
                                </p:cTn>
                              </p:par>
                            </p:childTnLst>
                          </p:cTn>
                        </p:par>
                        <p:par>
                          <p:cTn id="38" fill="hold">
                            <p:stCondLst>
                              <p:cond delay="2000"/>
                            </p:stCondLst>
                            <p:childTnLst>
                              <p:par>
                                <p:cTn id="39" presetID="25"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44" dur="1000" fill="hold"/>
                                        <p:tgtEl>
                                          <p:spTgt spid="10"/>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10"/>
                                        </p:tgtEl>
                                      </p:cBhvr>
                                    </p:animEffect>
                                  </p:childTnLst>
                                </p:cTn>
                              </p:par>
                            </p:childTnLst>
                          </p:cTn>
                        </p:par>
                        <p:par>
                          <p:cTn id="49" fill="hold">
                            <p:stCondLst>
                              <p:cond delay="3000"/>
                            </p:stCondLst>
                            <p:childTnLst>
                              <p:par>
                                <p:cTn id="50" presetID="25"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55" dur="1000" fill="hold"/>
                                        <p:tgtEl>
                                          <p:spTgt spid="12"/>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12"/>
                                        </p:tgtEl>
                                      </p:cBhvr>
                                    </p:animEffect>
                                  </p:childTnLst>
                                </p:cTn>
                              </p:par>
                            </p:childTnLst>
                          </p:cTn>
                        </p:par>
                        <p:par>
                          <p:cTn id="60" fill="hold">
                            <p:stCondLst>
                              <p:cond delay="400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3"/>
                                        </p:tgtEl>
                                        <p:attrNameLst>
                                          <p:attrName>ppt_y</p:attrName>
                                        </p:attrNameLst>
                                      </p:cBhvr>
                                      <p:tavLst>
                                        <p:tav tm="0">
                                          <p:val>
                                            <p:strVal val="#ppt_y"/>
                                          </p:val>
                                        </p:tav>
                                        <p:tav tm="100000">
                                          <p:val>
                                            <p:strVal val="#ppt_y"/>
                                          </p:val>
                                        </p:tav>
                                      </p:tavLst>
                                    </p:anim>
                                    <p:anim calcmode="lin" valueType="num">
                                      <p:cBhvr>
                                        <p:cTn id="6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3"/>
                                        </p:tgtEl>
                                      </p:cBhvr>
                                    </p:animEffect>
                                  </p:childTnLst>
                                </p:cTn>
                              </p:par>
                              <p:par>
                                <p:cTn id="68" presetID="25"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71"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72"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73" dur="1000" fill="hold"/>
                                        <p:tgtEl>
                                          <p:spTgt spid="16"/>
                                        </p:tgtEl>
                                        <p:attrNameLst>
                                          <p:attrName>ppt_h</p:attrName>
                                        </p:attrNameLst>
                                      </p:cBhvr>
                                      <p:tavLst>
                                        <p:tav tm="0">
                                          <p:val>
                                            <p:strVal val="#ppt_h"/>
                                          </p:val>
                                        </p:tav>
                                        <p:tav tm="100000">
                                          <p:val>
                                            <p:strVal val="#ppt_h"/>
                                          </p:val>
                                        </p:tav>
                                      </p:tavLst>
                                    </p:anim>
                                    <p:anim calcmode="lin" valueType="num">
                                      <p:cBhvr>
                                        <p:cTn id="74"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75"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76"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77" dur="1000" decel="50000">
                                          <p:stCondLst>
                                            <p:cond delay="0"/>
                                          </p:stCondLst>
                                        </p:cTn>
                                        <p:tgtEl>
                                          <p:spTgt spid="16"/>
                                        </p:tgtEl>
                                      </p:cBhvr>
                                    </p:animEffect>
                                  </p:childTnLst>
                                </p:cTn>
                              </p:par>
                            </p:childTnLst>
                          </p:cTn>
                        </p:par>
                        <p:par>
                          <p:cTn id="78" fill="hold">
                            <p:stCondLst>
                              <p:cond delay="5000"/>
                            </p:stCondLst>
                            <p:childTnLst>
                              <p:par>
                                <p:cTn id="79" presetID="25" presetClass="entr" presetSubtype="0" fill="hold" nodeType="after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p:cTn id="81"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82"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83"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84" dur="1000" fill="hold"/>
                                        <p:tgtEl>
                                          <p:spTgt spid="19"/>
                                        </p:tgtEl>
                                        <p:attrNameLst>
                                          <p:attrName>ppt_h</p:attrName>
                                        </p:attrNameLst>
                                      </p:cBhvr>
                                      <p:tavLst>
                                        <p:tav tm="0">
                                          <p:val>
                                            <p:strVal val="#ppt_h"/>
                                          </p:val>
                                        </p:tav>
                                        <p:tav tm="100000">
                                          <p:val>
                                            <p:strVal val="#ppt_h"/>
                                          </p:val>
                                        </p:tav>
                                      </p:tavLst>
                                    </p:anim>
                                    <p:anim calcmode="lin" valueType="num">
                                      <p:cBhvr>
                                        <p:cTn id="85"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86"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87"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88" dur="1000" decel="50000">
                                          <p:stCondLst>
                                            <p:cond delay="0"/>
                                          </p:stCondLst>
                                        </p:cTn>
                                        <p:tgtEl>
                                          <p:spTgt spid="19"/>
                                        </p:tgtEl>
                                      </p:cBhvr>
                                    </p:animEffect>
                                  </p:childTnLst>
                                </p:cTn>
                              </p:par>
                            </p:childTnLst>
                          </p:cTn>
                        </p:par>
                        <p:par>
                          <p:cTn id="89" fill="hold">
                            <p:stCondLst>
                              <p:cond delay="6000"/>
                            </p:stCondLst>
                            <p:childTnLst>
                              <p:par>
                                <p:cTn id="90" presetID="25" presetClass="entr" presetSubtype="0" fill="hold"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93"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94"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95" dur="1000" fill="hold"/>
                                        <p:tgtEl>
                                          <p:spTgt spid="23"/>
                                        </p:tgtEl>
                                        <p:attrNameLst>
                                          <p:attrName>ppt_h</p:attrName>
                                        </p:attrNameLst>
                                      </p:cBhvr>
                                      <p:tavLst>
                                        <p:tav tm="0">
                                          <p:val>
                                            <p:strVal val="#ppt_h"/>
                                          </p:val>
                                        </p:tav>
                                        <p:tav tm="100000">
                                          <p:val>
                                            <p:strVal val="#ppt_h"/>
                                          </p:val>
                                        </p:tav>
                                      </p:tavLst>
                                    </p:anim>
                                    <p:anim calcmode="lin" valueType="num">
                                      <p:cBhvr>
                                        <p:cTn id="96"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97"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98"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99" dur="1000" decel="50000">
                                          <p:stCondLst>
                                            <p:cond delay="0"/>
                                          </p:stCondLst>
                                        </p:cTn>
                                        <p:tgtEl>
                                          <p:spTgt spid="23"/>
                                        </p:tgtEl>
                                      </p:cBhvr>
                                    </p:animEffect>
                                  </p:childTnLst>
                                </p:cTn>
                              </p:par>
                            </p:childTnLst>
                          </p:cTn>
                        </p:par>
                        <p:par>
                          <p:cTn id="100" fill="hold">
                            <p:stCondLst>
                              <p:cond delay="7000"/>
                            </p:stCondLst>
                            <p:childTnLst>
                              <p:par>
                                <p:cTn id="101" presetID="41" presetClass="entr" presetSubtype="0" fill="hold" grpId="0" nodeType="afterEffect">
                                  <p:stCondLst>
                                    <p:cond delay="0"/>
                                  </p:stCondLst>
                                  <p:iterate type="lt">
                                    <p:tmPct val="10000"/>
                                  </p:iterate>
                                  <p:childTnLst>
                                    <p:set>
                                      <p:cBhvr>
                                        <p:cTn id="102" dur="1" fill="hold">
                                          <p:stCondLst>
                                            <p:cond delay="0"/>
                                          </p:stCondLst>
                                        </p:cTn>
                                        <p:tgtEl>
                                          <p:spTgt spid="24"/>
                                        </p:tgtEl>
                                        <p:attrNameLst>
                                          <p:attrName>style.visibility</p:attrName>
                                        </p:attrNameLst>
                                      </p:cBhvr>
                                      <p:to>
                                        <p:strVal val="visible"/>
                                      </p:to>
                                    </p:set>
                                    <p:anim calcmode="lin" valueType="num">
                                      <p:cBhvr>
                                        <p:cTn id="103"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04" dur="500" fill="hold"/>
                                        <p:tgtEl>
                                          <p:spTgt spid="24"/>
                                        </p:tgtEl>
                                        <p:attrNameLst>
                                          <p:attrName>ppt_y</p:attrName>
                                        </p:attrNameLst>
                                      </p:cBhvr>
                                      <p:tavLst>
                                        <p:tav tm="0">
                                          <p:val>
                                            <p:strVal val="#ppt_y"/>
                                          </p:val>
                                        </p:tav>
                                        <p:tav tm="100000">
                                          <p:val>
                                            <p:strVal val="#ppt_y"/>
                                          </p:val>
                                        </p:tav>
                                      </p:tavLst>
                                    </p:anim>
                                    <p:anim calcmode="lin" valueType="num">
                                      <p:cBhvr>
                                        <p:cTn id="105"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6"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500" tmFilter="0,0; .5, 1; 1, 1"/>
                                        <p:tgtEl>
                                          <p:spTgt spid="24"/>
                                        </p:tgtEl>
                                      </p:cBhvr>
                                    </p:animEffect>
                                  </p:childTnLst>
                                </p:cTn>
                              </p:par>
                              <p:par>
                                <p:cTn id="108" presetID="25" presetClass="entr" presetSubtype="0" fill="hold"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111"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112"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113" dur="1000" fill="hold"/>
                                        <p:tgtEl>
                                          <p:spTgt spid="26"/>
                                        </p:tgtEl>
                                        <p:attrNameLst>
                                          <p:attrName>ppt_h</p:attrName>
                                        </p:attrNameLst>
                                      </p:cBhvr>
                                      <p:tavLst>
                                        <p:tav tm="0">
                                          <p:val>
                                            <p:strVal val="#ppt_h"/>
                                          </p:val>
                                        </p:tav>
                                        <p:tav tm="100000">
                                          <p:val>
                                            <p:strVal val="#ppt_h"/>
                                          </p:val>
                                        </p:tav>
                                      </p:tavLst>
                                    </p:anim>
                                    <p:anim calcmode="lin" valueType="num">
                                      <p:cBhvr>
                                        <p:cTn id="114"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115"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116"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117" dur="1000" decel="50000">
                                          <p:stCondLst>
                                            <p:cond delay="0"/>
                                          </p:stCondLst>
                                        </p:cTn>
                                        <p:tgtEl>
                                          <p:spTgt spid="26"/>
                                        </p:tgtEl>
                                      </p:cBhvr>
                                    </p:animEffect>
                                  </p:childTnLst>
                                </p:cTn>
                              </p:par>
                            </p:childTnLst>
                          </p:cTn>
                        </p:par>
                        <p:par>
                          <p:cTn id="118" fill="hold">
                            <p:stCondLst>
                              <p:cond delay="8000"/>
                            </p:stCondLst>
                            <p:childTnLst>
                              <p:par>
                                <p:cTn id="119" presetID="25" presetClass="entr" presetSubtype="0" fill="hold" nodeType="afterEffect">
                                  <p:stCondLst>
                                    <p:cond delay="0"/>
                                  </p:stCondLst>
                                  <p:childTnLst>
                                    <p:set>
                                      <p:cBhvr>
                                        <p:cTn id="120" dur="1" fill="hold">
                                          <p:stCondLst>
                                            <p:cond delay="0"/>
                                          </p:stCondLst>
                                        </p:cTn>
                                        <p:tgtEl>
                                          <p:spTgt spid="28"/>
                                        </p:tgtEl>
                                        <p:attrNameLst>
                                          <p:attrName>style.visibility</p:attrName>
                                        </p:attrNameLst>
                                      </p:cBhvr>
                                      <p:to>
                                        <p:strVal val="visible"/>
                                      </p:to>
                                    </p:set>
                                    <p:anim calcmode="lin" valueType="num">
                                      <p:cBhvr>
                                        <p:cTn id="121" dur="500" decel="50000" fill="hold">
                                          <p:stCondLst>
                                            <p:cond delay="0"/>
                                          </p:stCondLst>
                                        </p:cTn>
                                        <p:tgtEl>
                                          <p:spTgt spid="28"/>
                                        </p:tgtEl>
                                        <p:attrNameLst>
                                          <p:attrName>style.rotation</p:attrName>
                                        </p:attrNameLst>
                                      </p:cBhvr>
                                      <p:tavLst>
                                        <p:tav tm="0">
                                          <p:val>
                                            <p:fltVal val="-90"/>
                                          </p:val>
                                        </p:tav>
                                        <p:tav tm="100000">
                                          <p:val>
                                            <p:fltVal val="0"/>
                                          </p:val>
                                        </p:tav>
                                      </p:tavLst>
                                    </p:anim>
                                    <p:anim calcmode="lin" valueType="num">
                                      <p:cBhvr>
                                        <p:cTn id="122" dur="500" decel="50000" fill="hold">
                                          <p:stCondLst>
                                            <p:cond delay="0"/>
                                          </p:stCondLst>
                                        </p:cTn>
                                        <p:tgtEl>
                                          <p:spTgt spid="28"/>
                                        </p:tgtEl>
                                        <p:attrNameLst>
                                          <p:attrName>ppt_w</p:attrName>
                                        </p:attrNameLst>
                                      </p:cBhvr>
                                      <p:tavLst>
                                        <p:tav tm="0">
                                          <p:val>
                                            <p:strVal val="#ppt_w"/>
                                          </p:val>
                                        </p:tav>
                                        <p:tav tm="100000">
                                          <p:val>
                                            <p:strVal val="#ppt_w*.05"/>
                                          </p:val>
                                        </p:tav>
                                      </p:tavLst>
                                    </p:anim>
                                    <p:anim calcmode="lin" valueType="num">
                                      <p:cBhvr>
                                        <p:cTn id="123" dur="500" accel="50000" fill="hold">
                                          <p:stCondLst>
                                            <p:cond delay="500"/>
                                          </p:stCondLst>
                                        </p:cTn>
                                        <p:tgtEl>
                                          <p:spTgt spid="28"/>
                                        </p:tgtEl>
                                        <p:attrNameLst>
                                          <p:attrName>ppt_w</p:attrName>
                                        </p:attrNameLst>
                                      </p:cBhvr>
                                      <p:tavLst>
                                        <p:tav tm="0">
                                          <p:val>
                                            <p:strVal val="#ppt_w*.05"/>
                                          </p:val>
                                        </p:tav>
                                        <p:tav tm="100000">
                                          <p:val>
                                            <p:strVal val="#ppt_w"/>
                                          </p:val>
                                        </p:tav>
                                      </p:tavLst>
                                    </p:anim>
                                    <p:anim calcmode="lin" valueType="num">
                                      <p:cBhvr>
                                        <p:cTn id="124" dur="1000" fill="hold"/>
                                        <p:tgtEl>
                                          <p:spTgt spid="28"/>
                                        </p:tgtEl>
                                        <p:attrNameLst>
                                          <p:attrName>ppt_h</p:attrName>
                                        </p:attrNameLst>
                                      </p:cBhvr>
                                      <p:tavLst>
                                        <p:tav tm="0">
                                          <p:val>
                                            <p:strVal val="#ppt_h"/>
                                          </p:val>
                                        </p:tav>
                                        <p:tav tm="100000">
                                          <p:val>
                                            <p:strVal val="#ppt_h"/>
                                          </p:val>
                                        </p:tav>
                                      </p:tavLst>
                                    </p:anim>
                                    <p:anim calcmode="lin" valueType="num">
                                      <p:cBhvr>
                                        <p:cTn id="125" dur="500" decel="50000" fill="hold">
                                          <p:stCondLst>
                                            <p:cond delay="0"/>
                                          </p:stCondLst>
                                        </p:cTn>
                                        <p:tgtEl>
                                          <p:spTgt spid="28"/>
                                        </p:tgtEl>
                                        <p:attrNameLst>
                                          <p:attrName>ppt_x</p:attrName>
                                        </p:attrNameLst>
                                      </p:cBhvr>
                                      <p:tavLst>
                                        <p:tav tm="0">
                                          <p:val>
                                            <p:strVal val="#ppt_x+.4"/>
                                          </p:val>
                                        </p:tav>
                                        <p:tav tm="100000">
                                          <p:val>
                                            <p:strVal val="#ppt_x"/>
                                          </p:val>
                                        </p:tav>
                                      </p:tavLst>
                                    </p:anim>
                                    <p:anim calcmode="lin" valueType="num">
                                      <p:cBhvr>
                                        <p:cTn id="126" dur="500" decel="50000" fill="hold">
                                          <p:stCondLst>
                                            <p:cond delay="0"/>
                                          </p:stCondLst>
                                        </p:cTn>
                                        <p:tgtEl>
                                          <p:spTgt spid="28"/>
                                        </p:tgtEl>
                                        <p:attrNameLst>
                                          <p:attrName>ppt_y</p:attrName>
                                        </p:attrNameLst>
                                      </p:cBhvr>
                                      <p:tavLst>
                                        <p:tav tm="0">
                                          <p:val>
                                            <p:strVal val="#ppt_y-.2"/>
                                          </p:val>
                                        </p:tav>
                                        <p:tav tm="100000">
                                          <p:val>
                                            <p:strVal val="#ppt_y+.1"/>
                                          </p:val>
                                        </p:tav>
                                      </p:tavLst>
                                    </p:anim>
                                    <p:anim calcmode="lin" valueType="num">
                                      <p:cBhvr>
                                        <p:cTn id="127" dur="500" accel="50000" fill="hold">
                                          <p:stCondLst>
                                            <p:cond delay="500"/>
                                          </p:stCondLst>
                                        </p:cTn>
                                        <p:tgtEl>
                                          <p:spTgt spid="28"/>
                                        </p:tgtEl>
                                        <p:attrNameLst>
                                          <p:attrName>ppt_y</p:attrName>
                                        </p:attrNameLst>
                                      </p:cBhvr>
                                      <p:tavLst>
                                        <p:tav tm="0">
                                          <p:val>
                                            <p:strVal val="#ppt_y+.1"/>
                                          </p:val>
                                        </p:tav>
                                        <p:tav tm="100000">
                                          <p:val>
                                            <p:strVal val="#ppt_y"/>
                                          </p:val>
                                        </p:tav>
                                      </p:tavLst>
                                    </p:anim>
                                    <p:animEffect transition="in" filter="fade">
                                      <p:cBhvr>
                                        <p:cTn id="128" dur="1000" decel="50000">
                                          <p:stCondLst>
                                            <p:cond delay="0"/>
                                          </p:stCondLst>
                                        </p:cTn>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1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5956641" y="524292"/>
            <a:ext cx="4273841" cy="625655"/>
          </a:xfrm>
        </p:spPr>
        <p:txBody>
          <a:bodyPr>
            <a:normAutofit fontScale="90000"/>
          </a:bodyPr>
          <a:lstStyle/>
          <a:p>
            <a:r>
              <a:rPr lang="en-US" u="sng" dirty="0">
                <a:solidFill>
                  <a:schemeClr val="bg2">
                    <a:lumMod val="50000"/>
                  </a:schemeClr>
                </a:solidFill>
              </a:rPr>
              <a:t>LANDING PAGE</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5956642" y="1337524"/>
            <a:ext cx="4632414" cy="2205728"/>
          </a:xfrm>
        </p:spPr>
        <p:txBody>
          <a:bodyPr>
            <a:normAutofit/>
          </a:bodyPr>
          <a:lstStyle/>
          <a:p>
            <a:r>
              <a:rPr lang="en-US" sz="1927" dirty="0"/>
              <a:t>This is the main page of the website ‘The Landing Page’ where any user on the internet can access it, get to know about the Faculty of Science at The Lebanese University.</a:t>
            </a:r>
          </a:p>
          <a:p>
            <a:pPr>
              <a:lnSpc>
                <a:spcPct val="100000"/>
              </a:lnSpc>
            </a:pPr>
            <a:r>
              <a:rPr lang="en-US" dirty="0">
                <a:solidFill>
                  <a:schemeClr val="bg2">
                    <a:lumMod val="50000"/>
                  </a:schemeClr>
                </a:solidFill>
              </a:rPr>
              <a:t> </a:t>
            </a: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Academic registration project</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13" name="Picture Placeholder 12">
            <a:extLst>
              <a:ext uri="{FF2B5EF4-FFF2-40B4-BE49-F238E27FC236}">
                <a16:creationId xmlns:a16="http://schemas.microsoft.com/office/drawing/2014/main" id="{3CC6AC7B-391B-9B88-B760-51969613857B}"/>
              </a:ext>
            </a:extLst>
          </p:cNvPr>
          <p:cNvPicPr>
            <a:picLocks noGrp="1" noChangeAspect="1"/>
          </p:cNvPicPr>
          <p:nvPr>
            <p:ph type="pic" sz="quarter" idx="13"/>
          </p:nvPr>
        </p:nvPicPr>
        <p:blipFill rotWithShape="1">
          <a:blip r:embed="rId3"/>
          <a:srcRect l="-188" t="-428" r="-1887" b="2504"/>
          <a:stretch/>
        </p:blipFill>
        <p:spPr>
          <a:xfrm>
            <a:off x="90087" y="1692614"/>
            <a:ext cx="5739669" cy="3421682"/>
          </a:xfrm>
        </p:spPr>
      </p:pic>
    </p:spTree>
    <p:extLst>
      <p:ext uri="{BB962C8B-B14F-4D97-AF65-F5344CB8AC3E}">
        <p14:creationId xmlns:p14="http://schemas.microsoft.com/office/powerpoint/2010/main" val="35614734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01C0-02AA-5A4B-A7D2-D2185EB98A4A}"/>
              </a:ext>
            </a:extLst>
          </p:cNvPr>
          <p:cNvSpPr>
            <a:spLocks noGrp="1"/>
          </p:cNvSpPr>
          <p:nvPr>
            <p:ph type="ctrTitle"/>
          </p:nvPr>
        </p:nvSpPr>
        <p:spPr>
          <a:xfrm>
            <a:off x="6000156" y="415284"/>
            <a:ext cx="4273841" cy="1210404"/>
          </a:xfrm>
        </p:spPr>
        <p:txBody>
          <a:bodyPr>
            <a:normAutofit/>
          </a:bodyPr>
          <a:lstStyle/>
          <a:p>
            <a:r>
              <a:rPr lang="en-US" u="sng" dirty="0">
                <a:solidFill>
                  <a:schemeClr val="bg2">
                    <a:lumMod val="50000"/>
                  </a:schemeClr>
                </a:solidFill>
              </a:rPr>
              <a:t>Signup Page</a:t>
            </a:r>
          </a:p>
        </p:txBody>
      </p:sp>
      <p:sp>
        <p:nvSpPr>
          <p:cNvPr id="3" name="Subtitle 2">
            <a:extLst>
              <a:ext uri="{FF2B5EF4-FFF2-40B4-BE49-F238E27FC236}">
                <a16:creationId xmlns:a16="http://schemas.microsoft.com/office/drawing/2014/main" id="{49DBD99E-C868-0047-AEC1-7F6C73D9C937}"/>
              </a:ext>
            </a:extLst>
          </p:cNvPr>
          <p:cNvSpPr>
            <a:spLocks noGrp="1"/>
          </p:cNvSpPr>
          <p:nvPr>
            <p:ph type="subTitle" idx="1"/>
          </p:nvPr>
        </p:nvSpPr>
        <p:spPr>
          <a:xfrm>
            <a:off x="6000158" y="1833715"/>
            <a:ext cx="4273835" cy="4185247"/>
          </a:xfrm>
        </p:spPr>
        <p:txBody>
          <a:bodyPr>
            <a:noAutofit/>
          </a:bodyPr>
          <a:lstStyle/>
          <a:p>
            <a:r>
              <a:rPr lang="en-US" sz="1927" dirty="0"/>
              <a:t>Any student enrolled in the Faculty of Science Department of Computer Science, can enter his/her credentials including the (student id) that is given upon registration at the University, in order to have access to the website resources and services. A signup request will be sent to the Administration which will accept or reject the request depending on the credentials entered.</a:t>
            </a:r>
          </a:p>
        </p:txBody>
      </p:sp>
      <p:sp>
        <p:nvSpPr>
          <p:cNvPr id="4" name="Footer Placeholder 3">
            <a:extLst>
              <a:ext uri="{FF2B5EF4-FFF2-40B4-BE49-F238E27FC236}">
                <a16:creationId xmlns:a16="http://schemas.microsoft.com/office/drawing/2014/main" id="{A1431AC7-F3C5-C34A-B361-F33C011E122F}"/>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79CEC51C-90F6-3745-AB0B-0207CF42CD1F}"/>
              </a:ext>
            </a:extLst>
          </p:cNvPr>
          <p:cNvSpPr>
            <a:spLocks noGrp="1"/>
          </p:cNvSpPr>
          <p:nvPr>
            <p:ph type="sldNum" sz="quarter" idx="12"/>
          </p:nvPr>
        </p:nvSpPr>
        <p:spPr/>
        <p:txBody>
          <a:bodyPr/>
          <a:lstStyle/>
          <a:p>
            <a:fld id="{D8DA9DAA-006C-4F4B-980E-E3DF019B24E2}" type="slidenum">
              <a:rPr lang="en-US" smtClean="0"/>
              <a:pPr/>
              <a:t>6</a:t>
            </a:fld>
            <a:endParaRPr lang="en-US" dirty="0"/>
          </a:p>
        </p:txBody>
      </p:sp>
      <p:pic>
        <p:nvPicPr>
          <p:cNvPr id="15" name="Picture Placeholder 14">
            <a:extLst>
              <a:ext uri="{FF2B5EF4-FFF2-40B4-BE49-F238E27FC236}">
                <a16:creationId xmlns:a16="http://schemas.microsoft.com/office/drawing/2014/main" id="{3B760DCB-4935-4279-4BF9-43992353B28E}"/>
              </a:ext>
            </a:extLst>
          </p:cNvPr>
          <p:cNvPicPr>
            <a:picLocks noGrp="1" noChangeAspect="1"/>
          </p:cNvPicPr>
          <p:nvPr>
            <p:ph type="pic" sz="quarter" idx="13"/>
          </p:nvPr>
        </p:nvPicPr>
        <p:blipFill>
          <a:blip r:embed="rId2"/>
          <a:srcRect l="28505" r="28505"/>
          <a:stretch>
            <a:fillRect/>
          </a:stretch>
        </p:blipFill>
        <p:spPr/>
      </p:pic>
    </p:spTree>
    <p:extLst>
      <p:ext uri="{BB962C8B-B14F-4D97-AF65-F5344CB8AC3E}">
        <p14:creationId xmlns:p14="http://schemas.microsoft.com/office/powerpoint/2010/main" val="19938529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900" decel="100000" fill="hold"/>
                                        <p:tgtEl>
                                          <p:spTgt spid="1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31F0-0C43-1F45-A950-39C95C2B26FF}"/>
              </a:ext>
            </a:extLst>
          </p:cNvPr>
          <p:cNvSpPr>
            <a:spLocks noGrp="1"/>
          </p:cNvSpPr>
          <p:nvPr>
            <p:ph type="ctrTitle"/>
          </p:nvPr>
        </p:nvSpPr>
        <p:spPr>
          <a:xfrm>
            <a:off x="6231270" y="491654"/>
            <a:ext cx="4273841" cy="625655"/>
          </a:xfrm>
        </p:spPr>
        <p:txBody>
          <a:bodyPr>
            <a:normAutofit fontScale="90000"/>
          </a:bodyPr>
          <a:lstStyle/>
          <a:p>
            <a:r>
              <a:rPr lang="en-US" u="sng" dirty="0">
                <a:solidFill>
                  <a:schemeClr val="bg2">
                    <a:lumMod val="50000"/>
                  </a:schemeClr>
                </a:solidFill>
              </a:rPr>
              <a:t>Login Page</a:t>
            </a:r>
          </a:p>
        </p:txBody>
      </p:sp>
      <p:sp>
        <p:nvSpPr>
          <p:cNvPr id="3" name="Subtitle 2">
            <a:extLst>
              <a:ext uri="{FF2B5EF4-FFF2-40B4-BE49-F238E27FC236}">
                <a16:creationId xmlns:a16="http://schemas.microsoft.com/office/drawing/2014/main" id="{62BB358E-5341-6048-A839-70B52F03C336}"/>
              </a:ext>
            </a:extLst>
          </p:cNvPr>
          <p:cNvSpPr>
            <a:spLocks noGrp="1"/>
          </p:cNvSpPr>
          <p:nvPr>
            <p:ph type="subTitle" idx="1"/>
          </p:nvPr>
        </p:nvSpPr>
        <p:spPr>
          <a:xfrm>
            <a:off x="6231270" y="1291783"/>
            <a:ext cx="4140201" cy="2445048"/>
          </a:xfrm>
        </p:spPr>
        <p:txBody>
          <a:bodyPr>
            <a:normAutofit fontScale="92500" lnSpcReduction="10000"/>
          </a:bodyPr>
          <a:lstStyle/>
          <a:p>
            <a:r>
              <a:rPr lang="en-US" sz="1927" dirty="0"/>
              <a:t>A user will be able to login to the website if he/she has been already accepted by an administrator before. Users must login using their email and password. An administrator credentials will be recognized and will be redirected to the admin panel.</a:t>
            </a:r>
            <a:endParaRPr lang="en-US" dirty="0"/>
          </a:p>
        </p:txBody>
      </p:sp>
      <p:sp>
        <p:nvSpPr>
          <p:cNvPr id="4" name="Footer Placeholder 3">
            <a:extLst>
              <a:ext uri="{FF2B5EF4-FFF2-40B4-BE49-F238E27FC236}">
                <a16:creationId xmlns:a16="http://schemas.microsoft.com/office/drawing/2014/main" id="{AEF149C1-AB95-F441-8B5C-C2CF1E1AE045}"/>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5B05B5AF-E767-4D40-A157-A2BA1A53DA86}"/>
              </a:ext>
            </a:extLst>
          </p:cNvPr>
          <p:cNvSpPr>
            <a:spLocks noGrp="1"/>
          </p:cNvSpPr>
          <p:nvPr>
            <p:ph type="sldNum" sz="quarter" idx="12"/>
          </p:nvPr>
        </p:nvSpPr>
        <p:spPr/>
        <p:txBody>
          <a:bodyPr/>
          <a:lstStyle/>
          <a:p>
            <a:fld id="{D8DA9DAA-006C-4F4B-980E-E3DF019B24E2}" type="slidenum">
              <a:rPr lang="en-US" smtClean="0"/>
              <a:pPr/>
              <a:t>7</a:t>
            </a:fld>
            <a:endParaRPr lang="en-US" dirty="0"/>
          </a:p>
        </p:txBody>
      </p:sp>
      <p:pic>
        <p:nvPicPr>
          <p:cNvPr id="10" name="Picture Placeholder 9">
            <a:extLst>
              <a:ext uri="{FF2B5EF4-FFF2-40B4-BE49-F238E27FC236}">
                <a16:creationId xmlns:a16="http://schemas.microsoft.com/office/drawing/2014/main" id="{1DAF3586-0FB0-7F27-5A84-B47CB867198D}"/>
              </a:ext>
            </a:extLst>
          </p:cNvPr>
          <p:cNvPicPr>
            <a:picLocks noGrp="1" noChangeAspect="1"/>
          </p:cNvPicPr>
          <p:nvPr>
            <p:ph type="pic" sz="quarter" idx="13"/>
          </p:nvPr>
        </p:nvPicPr>
        <p:blipFill>
          <a:blip r:embed="rId2"/>
          <a:srcRect l="28505" r="28505"/>
          <a:stretch>
            <a:fillRect/>
          </a:stretch>
        </p:blipFill>
        <p:spPr/>
      </p:pic>
    </p:spTree>
    <p:extLst>
      <p:ext uri="{BB962C8B-B14F-4D97-AF65-F5344CB8AC3E}">
        <p14:creationId xmlns:p14="http://schemas.microsoft.com/office/powerpoint/2010/main" val="74248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1CAA-657E-CB49-BB6A-9F81DCC63D63}"/>
              </a:ext>
            </a:extLst>
          </p:cNvPr>
          <p:cNvSpPr>
            <a:spLocks noGrp="1"/>
          </p:cNvSpPr>
          <p:nvPr>
            <p:ph type="ctrTitle"/>
          </p:nvPr>
        </p:nvSpPr>
        <p:spPr>
          <a:xfrm>
            <a:off x="5878167" y="84246"/>
            <a:ext cx="4273841" cy="374557"/>
          </a:xfrm>
        </p:spPr>
        <p:txBody>
          <a:bodyPr>
            <a:normAutofit fontScale="90000"/>
          </a:bodyPr>
          <a:lstStyle/>
          <a:p>
            <a:r>
              <a:rPr lang="en-US" sz="2312" u="sng" dirty="0">
                <a:solidFill>
                  <a:schemeClr val="bg2">
                    <a:lumMod val="50000"/>
                  </a:schemeClr>
                </a:solidFill>
              </a:rPr>
              <a:t>Forgot Password</a:t>
            </a:r>
          </a:p>
        </p:txBody>
      </p:sp>
      <p:sp>
        <p:nvSpPr>
          <p:cNvPr id="4" name="Footer Placeholder 3">
            <a:extLst>
              <a:ext uri="{FF2B5EF4-FFF2-40B4-BE49-F238E27FC236}">
                <a16:creationId xmlns:a16="http://schemas.microsoft.com/office/drawing/2014/main" id="{DDDCBB8B-2069-7A4E-A957-60FF25AAD364}"/>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6D13E512-522E-6141-BC90-5A53D1BA7279}"/>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
        <p:nvSpPr>
          <p:cNvPr id="3" name="Subtitle 2">
            <a:extLst>
              <a:ext uri="{FF2B5EF4-FFF2-40B4-BE49-F238E27FC236}">
                <a16:creationId xmlns:a16="http://schemas.microsoft.com/office/drawing/2014/main" id="{7044F371-64AE-6C4D-965B-C84A544E9D12}"/>
              </a:ext>
            </a:extLst>
          </p:cNvPr>
          <p:cNvSpPr>
            <a:spLocks noGrp="1"/>
          </p:cNvSpPr>
          <p:nvPr>
            <p:ph type="subTitle" idx="1"/>
          </p:nvPr>
        </p:nvSpPr>
        <p:spPr>
          <a:xfrm>
            <a:off x="5869613" y="455791"/>
            <a:ext cx="4188787" cy="3724323"/>
          </a:xfrm>
        </p:spPr>
        <p:txBody>
          <a:bodyPr>
            <a:normAutofit/>
          </a:bodyPr>
          <a:lstStyle/>
          <a:p>
            <a:r>
              <a:rPr lang="en-US" dirty="0"/>
              <a:t>Student who forgot his/her account password can request to change it.</a:t>
            </a:r>
          </a:p>
          <a:p>
            <a:r>
              <a:rPr lang="en-US" dirty="0"/>
              <a:t>An email verification is needed, the email used for accessing the website must be entered at this step. If the email exist in the faculty database the change password request for this email must proceed.</a:t>
            </a:r>
          </a:p>
        </p:txBody>
      </p:sp>
      <p:pic>
        <p:nvPicPr>
          <p:cNvPr id="11" name="Picture Placeholder 10">
            <a:extLst>
              <a:ext uri="{FF2B5EF4-FFF2-40B4-BE49-F238E27FC236}">
                <a16:creationId xmlns:a16="http://schemas.microsoft.com/office/drawing/2014/main" id="{95A96000-B52B-A7AF-BCE0-AD0BCD628DD6}"/>
              </a:ext>
            </a:extLst>
          </p:cNvPr>
          <p:cNvPicPr>
            <a:picLocks noGrp="1" noChangeAspect="1"/>
          </p:cNvPicPr>
          <p:nvPr>
            <p:ph type="pic" sz="quarter" idx="13"/>
          </p:nvPr>
        </p:nvPicPr>
        <p:blipFill>
          <a:blip r:embed="rId2"/>
          <a:srcRect l="28629" r="28629"/>
          <a:stretch>
            <a:fillRect/>
          </a:stretch>
        </p:blipFill>
        <p:spPr/>
      </p:pic>
    </p:spTree>
    <p:extLst>
      <p:ext uri="{BB962C8B-B14F-4D97-AF65-F5344CB8AC3E}">
        <p14:creationId xmlns:p14="http://schemas.microsoft.com/office/powerpoint/2010/main" val="31503103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391656" y="136521"/>
            <a:ext cx="4434840" cy="649226"/>
          </a:xfrm>
        </p:spPr>
        <p:txBody>
          <a:bodyPr/>
          <a:lstStyle/>
          <a:p>
            <a:r>
              <a:rPr lang="en-US" u="sng" dirty="0">
                <a:solidFill>
                  <a:schemeClr val="bg2">
                    <a:lumMod val="50000"/>
                  </a:schemeClr>
                </a:solidFill>
              </a:rPr>
              <a:t>OTP Verification </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391661" y="882019"/>
            <a:ext cx="5011226" cy="2894334"/>
          </a:xfrm>
        </p:spPr>
        <p:txBody>
          <a:bodyPr>
            <a:normAutofit/>
          </a:bodyPr>
          <a:lstStyle/>
          <a:p>
            <a:r>
              <a:rPr lang="en-US" sz="2100" dirty="0"/>
              <a:t>An OTP verification code will be send to the email requested to change the password. If the code entered matches the OTP sent then the student will be directed to a page in order to change the account password</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10" name="Picture Placeholder 9">
            <a:extLst>
              <a:ext uri="{FF2B5EF4-FFF2-40B4-BE49-F238E27FC236}">
                <a16:creationId xmlns:a16="http://schemas.microsoft.com/office/drawing/2014/main" id="{F2FCB5A7-BA0B-21AC-688F-8236DA16308A}"/>
              </a:ext>
            </a:extLst>
          </p:cNvPr>
          <p:cNvPicPr>
            <a:picLocks noGrp="1" noChangeAspect="1"/>
          </p:cNvPicPr>
          <p:nvPr>
            <p:ph type="pic" sz="quarter" idx="13"/>
          </p:nvPr>
        </p:nvPicPr>
        <p:blipFill>
          <a:blip r:embed="rId2"/>
          <a:srcRect l="28579" r="28579"/>
          <a:stretch>
            <a:fillRect/>
          </a:stretch>
        </p:blipFill>
        <p:spPr/>
      </p:pic>
    </p:spTree>
    <p:extLst>
      <p:ext uri="{BB962C8B-B14F-4D97-AF65-F5344CB8AC3E}">
        <p14:creationId xmlns:p14="http://schemas.microsoft.com/office/powerpoint/2010/main" val="27318423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800" decel="100000"/>
                                        <p:tgtEl>
                                          <p:spTgt spid="10"/>
                                        </p:tgtEl>
                                      </p:cBhvr>
                                    </p:animEffect>
                                    <p:anim calcmode="lin" valueType="num">
                                      <p:cBhvr>
                                        <p:cTn id="8" dur="800" decel="100000" fill="hold"/>
                                        <p:tgtEl>
                                          <p:spTgt spid="10"/>
                                        </p:tgtEl>
                                        <p:attrNameLst>
                                          <p:attrName>style.rotation</p:attrName>
                                        </p:attrNameLst>
                                      </p:cBhvr>
                                      <p:tavLst>
                                        <p:tav tm="0">
                                          <p:val>
                                            <p:fltVal val="-90"/>
                                          </p:val>
                                        </p:tav>
                                        <p:tav tm="100000">
                                          <p:val>
                                            <p:fltVal val="0"/>
                                          </p:val>
                                        </p:tav>
                                      </p:tavLst>
                                    </p:anim>
                                    <p:anim calcmode="lin" valueType="num">
                                      <p:cBhvr>
                                        <p:cTn id="9" dur="800" decel="100000" fill="hold"/>
                                        <p:tgtEl>
                                          <p:spTgt spid="10"/>
                                        </p:tgtEl>
                                        <p:attrNameLst>
                                          <p:attrName>ppt_x</p:attrName>
                                        </p:attrNameLst>
                                      </p:cBhvr>
                                      <p:tavLst>
                                        <p:tav tm="0">
                                          <p:val>
                                            <p:strVal val="#ppt_x+0.4"/>
                                          </p:val>
                                        </p:tav>
                                        <p:tav tm="100000">
                                          <p:val>
                                            <p:strVal val="#ppt_x-0.05"/>
                                          </p:val>
                                        </p:tav>
                                      </p:tavLst>
                                    </p:anim>
                                    <p:anim calcmode="lin" valueType="num">
                                      <p:cBhvr>
                                        <p:cTn id="10" dur="800" decel="100000" fill="hold"/>
                                        <p:tgtEl>
                                          <p:spTgt spid="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2.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1087</Words>
  <Application>Microsoft Macintosh PowerPoint</Application>
  <PresentationFormat>Widescreen</PresentationFormat>
  <Paragraphs>111</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Univers</vt:lpstr>
      <vt:lpstr>GradientUnivers</vt:lpstr>
      <vt:lpstr>Lebanese University </vt:lpstr>
      <vt:lpstr>Introduction</vt:lpstr>
      <vt:lpstr>Users involved</vt:lpstr>
      <vt:lpstr>Languages and Tools Used</vt:lpstr>
      <vt:lpstr>LANDING PAGE</vt:lpstr>
      <vt:lpstr>Signup Page</vt:lpstr>
      <vt:lpstr>Login Page</vt:lpstr>
      <vt:lpstr>Forgot Password</vt:lpstr>
      <vt:lpstr>OTP Verification </vt:lpstr>
      <vt:lpstr>Change Password</vt:lpstr>
      <vt:lpstr>Student Page – Course Registration</vt:lpstr>
      <vt:lpstr>Student Grades Page</vt:lpstr>
      <vt:lpstr>Student Profile Page</vt:lpstr>
      <vt:lpstr>Admin Dashboard</vt:lpstr>
      <vt:lpstr>Admin Page – Student Request for account acceptance</vt:lpstr>
      <vt:lpstr>Admin Page – View Students Grades</vt:lpstr>
      <vt:lpstr>Admin Page – Assign Students Grades</vt:lpstr>
      <vt:lpstr>Admin Page – Student Request to Enroll in Courses</vt:lpstr>
      <vt:lpstr>Admin Page – Manage Student Course Registration</vt:lpstr>
      <vt:lpstr>Admin Page – Student Course Registration Status</vt:lpstr>
      <vt:lpstr>Admin Page – Display Admins</vt:lpstr>
      <vt:lpstr>Admin Page – Add Admin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2023-07-16T08:47:47Z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